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9" r:id="rId3"/>
    <p:sldId id="298" r:id="rId4"/>
    <p:sldId id="296" r:id="rId5"/>
    <p:sldId id="295" r:id="rId6"/>
    <p:sldId id="300" r:id="rId7"/>
    <p:sldId id="301" r:id="rId8"/>
    <p:sldId id="302" r:id="rId9"/>
    <p:sldId id="305" r:id="rId10"/>
    <p:sldId id="306" r:id="rId11"/>
    <p:sldId id="307" r:id="rId12"/>
    <p:sldId id="308" r:id="rId13"/>
    <p:sldId id="309" r:id="rId14"/>
    <p:sldId id="310" r:id="rId15"/>
    <p:sldId id="311" r:id="rId16"/>
    <p:sldId id="312" r:id="rId17"/>
    <p:sldId id="314" r:id="rId18"/>
    <p:sldId id="313" r:id="rId19"/>
    <p:sldId id="317" r:id="rId20"/>
    <p:sldId id="315" r:id="rId21"/>
    <p:sldId id="31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6199" autoAdjust="0"/>
  </p:normalViewPr>
  <p:slideViewPr>
    <p:cSldViewPr>
      <p:cViewPr>
        <p:scale>
          <a:sx n="76" d="100"/>
          <a:sy n="76" d="100"/>
        </p:scale>
        <p:origin x="-1206"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5/4/2019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10</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11</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12</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13</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14</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15</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16</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17</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18</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19</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20</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21</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4</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5</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6</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7</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8</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9</a:t>
            </a:fld>
            <a:endParaRPr lang="en-US"/>
          </a:p>
        </p:txBody>
      </p:sp>
    </p:spTree>
    <p:extLst>
      <p:ext uri="{BB962C8B-B14F-4D97-AF65-F5344CB8AC3E}">
        <p14:creationId xmlns:p14="http://schemas.microsoft.com/office/powerpoint/2010/main" val="35618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lstStyle/>
          <a:p>
            <a:r>
              <a:rPr lang="sr-Latn-BA"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WATER MANAGEMENT IN SERBIA</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Olivera Gavrilović</a:t>
            </a:r>
          </a:p>
          <a:p>
            <a:r>
              <a:rPr lang="sr-Latn-BA" sz="1800" dirty="0" smtClean="0">
                <a:solidFill>
                  <a:schemeClr val="accent1">
                    <a:lumMod val="75000"/>
                  </a:schemeClr>
                </a:solidFill>
                <a:latin typeface="Calibri Light" pitchFamily="34" charset="0"/>
                <a:cs typeface="Calibri Light" pitchFamily="34" charset="0"/>
              </a:rPr>
              <a:t>Public Water Management Company ’’Vode Vojvodine’’</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a:rPr>
              <a:t>Workshop on innovative practices in the EU water sector: barriers and opportunities </a:t>
            </a:r>
            <a:r>
              <a:rPr lang="sr-Latn-BA" sz="1800" dirty="0" smtClean="0">
                <a:solidFill>
                  <a:schemeClr val="accent1">
                    <a:lumMod val="75000"/>
                  </a:schemeClr>
                </a:solidFill>
                <a:latin typeface="Calibri Light" pitchFamily="34" charset="0"/>
                <a:cs typeface="Calibri Light" pitchFamily="34" charset="0"/>
              </a:rPr>
              <a:t>/ 8/5/2019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82" y="949709"/>
            <a:ext cx="9139518" cy="5323516"/>
          </a:xfrm>
        </p:spPr>
        <p:txBody>
          <a:bodyPr>
            <a:noAutofit/>
          </a:bodyPr>
          <a:lstStyle/>
          <a:p>
            <a:pPr marL="274638" algn="l">
              <a:lnSpc>
                <a:spcPct val="90000"/>
              </a:lnSpc>
              <a:tabLst>
                <a:tab pos="274638" algn="l"/>
              </a:tabLst>
            </a:pPr>
            <a:r>
              <a:rPr lang="en-US" sz="3200" b="1" dirty="0" smtClean="0">
                <a:solidFill>
                  <a:schemeClr val="accent1">
                    <a:lumMod val="75000"/>
                  </a:schemeClr>
                </a:solidFill>
                <a:latin typeface="Arial" pitchFamily="34" charset="0"/>
              </a:rPr>
              <a:t>Other </a:t>
            </a:r>
            <a:r>
              <a:rPr lang="en-US" sz="3200" b="1" dirty="0">
                <a:solidFill>
                  <a:schemeClr val="accent1">
                    <a:lumMod val="75000"/>
                  </a:schemeClr>
                </a:solidFill>
                <a:latin typeface="Arial" pitchFamily="34" charset="0"/>
              </a:rPr>
              <a:t>ministries responsible for certain aspects of water management </a:t>
            </a:r>
            <a:r>
              <a:rPr lang="en-US" sz="3200" b="1" dirty="0" smtClean="0">
                <a:solidFill>
                  <a:schemeClr val="accent1">
                    <a:lumMod val="75000"/>
                  </a:schemeClr>
                </a:solidFill>
                <a:latin typeface="Arial" pitchFamily="34" charset="0"/>
              </a:rPr>
              <a:t>are</a:t>
            </a:r>
            <a:r>
              <a:rPr lang="sr-Latn-RS" sz="3200" b="1" dirty="0" smtClean="0">
                <a:solidFill>
                  <a:schemeClr val="accent1">
                    <a:lumMod val="75000"/>
                  </a:schemeClr>
                </a:solidFill>
                <a:latin typeface="Arial" pitchFamily="34" charset="0"/>
              </a:rPr>
              <a:t>:</a:t>
            </a:r>
            <a:r>
              <a:rPr lang="sr-Latn-RS" sz="3200" dirty="0" smtClean="0">
                <a:solidFill>
                  <a:srgbClr val="FFFF00"/>
                </a:solidFill>
                <a:latin typeface="Arial" pitchFamily="34" charset="0"/>
              </a:rPr>
              <a:t/>
            </a:r>
            <a:br>
              <a:rPr lang="sr-Latn-RS" sz="3200" dirty="0" smtClean="0">
                <a:solidFill>
                  <a:srgbClr val="FFFF00"/>
                </a:solidFill>
                <a:latin typeface="Arial" pitchFamily="34" charset="0"/>
              </a:rPr>
            </a:br>
            <a:r>
              <a:rPr lang="en-US" sz="3200" dirty="0">
                <a:solidFill>
                  <a:srgbClr val="FFFF00"/>
                </a:solidFill>
                <a:latin typeface="Arial" pitchFamily="34" charset="0"/>
              </a:rPr>
              <a:t>	</a:t>
            </a:r>
            <a:r>
              <a:rPr lang="sr-Latn-RS" sz="3200" dirty="0" smtClean="0">
                <a:solidFill>
                  <a:srgbClr val="FFFF00"/>
                </a:solidFill>
                <a:latin typeface="Arial" pitchFamily="34" charset="0"/>
              </a:rPr>
              <a:t/>
            </a:r>
            <a:br>
              <a:rPr lang="sr-Latn-RS" sz="3200" dirty="0" smtClean="0">
                <a:solidFill>
                  <a:srgbClr val="FFFF00"/>
                </a:solidFill>
                <a:latin typeface="Arial" pitchFamily="34" charset="0"/>
              </a:rPr>
            </a:br>
            <a:r>
              <a:rPr lang="sr-Latn-RS" sz="2800" dirty="0" smtClean="0">
                <a:solidFill>
                  <a:schemeClr val="accent1">
                    <a:lumMod val="75000"/>
                  </a:schemeClr>
                </a:solidFill>
                <a:latin typeface="Arial" pitchFamily="34" charset="0"/>
                <a:cs typeface="Arial" pitchFamily="34" charset="0"/>
              </a:rPr>
              <a:t>- Ministry of environmental protection</a:t>
            </a:r>
            <a:r>
              <a:rPr lang="sr-Latn-CS" sz="2800" dirty="0">
                <a:solidFill>
                  <a:schemeClr val="accent1">
                    <a:lumMod val="75000"/>
                  </a:schemeClr>
                </a:solidFill>
                <a:latin typeface="Arial" pitchFamily="34" charset="0"/>
                <a:cs typeface="Arial" pitchFamily="34" charset="0"/>
              </a:rPr>
              <a:t/>
            </a:r>
            <a:br>
              <a:rPr lang="sr-Latn-CS" sz="2800" dirty="0">
                <a:solidFill>
                  <a:schemeClr val="accent1">
                    <a:lumMod val="75000"/>
                  </a:schemeClr>
                </a:solidFill>
                <a:latin typeface="Arial" pitchFamily="34" charset="0"/>
                <a:cs typeface="Arial" pitchFamily="34" charset="0"/>
              </a:rPr>
            </a:br>
            <a:r>
              <a:rPr lang="sr-Latn-CS" sz="2800" dirty="0" smtClean="0">
                <a:solidFill>
                  <a:schemeClr val="accent1">
                    <a:lumMod val="75000"/>
                  </a:schemeClr>
                </a:solidFill>
                <a:latin typeface="Arial" pitchFamily="34" charset="0"/>
                <a:cs typeface="Arial" pitchFamily="34" charset="0"/>
              </a:rPr>
              <a:t>- </a:t>
            </a:r>
            <a:r>
              <a:rPr lang="sr-Latn-RS" sz="2800" dirty="0">
                <a:solidFill>
                  <a:schemeClr val="accent1">
                    <a:lumMod val="75000"/>
                  </a:schemeClr>
                </a:solidFill>
                <a:latin typeface="Arial" pitchFamily="34" charset="0"/>
                <a:cs typeface="Arial" pitchFamily="34" charset="0"/>
              </a:rPr>
              <a:t>Ministry of </a:t>
            </a:r>
            <a:r>
              <a:rPr lang="sr-Latn-RS" sz="2800" dirty="0" smtClean="0">
                <a:solidFill>
                  <a:schemeClr val="accent1">
                    <a:lumMod val="75000"/>
                  </a:schemeClr>
                </a:solidFill>
                <a:latin typeface="Arial" pitchFamily="34" charset="0"/>
                <a:cs typeface="Arial" pitchFamily="34" charset="0"/>
              </a:rPr>
              <a:t>Health</a:t>
            </a:r>
            <a:r>
              <a:rPr lang="en-US" sz="2800" dirty="0">
                <a:solidFill>
                  <a:schemeClr val="accent1">
                    <a:lumMod val="75000"/>
                  </a:schemeClr>
                </a:solidFill>
                <a:latin typeface="Arial" pitchFamily="34" charset="0"/>
                <a:cs typeface="Arial" pitchFamily="34" charset="0"/>
              </a:rPr>
              <a:t/>
            </a:r>
            <a:br>
              <a:rPr lang="en-US" sz="2800" dirty="0">
                <a:solidFill>
                  <a:schemeClr val="accent1">
                    <a:lumMod val="75000"/>
                  </a:schemeClr>
                </a:solidFill>
                <a:latin typeface="Arial" pitchFamily="34" charset="0"/>
                <a:cs typeface="Arial" pitchFamily="34" charset="0"/>
              </a:rPr>
            </a:br>
            <a:r>
              <a:rPr lang="sr-Latn-RS" sz="2800" dirty="0" smtClean="0">
                <a:solidFill>
                  <a:schemeClr val="accent1">
                    <a:lumMod val="75000"/>
                  </a:schemeClr>
                </a:solidFill>
                <a:latin typeface="Arial" pitchFamily="34" charset="0"/>
                <a:cs typeface="Arial" pitchFamily="34" charset="0"/>
              </a:rPr>
              <a:t>- </a:t>
            </a:r>
            <a:r>
              <a:rPr lang="en-US" sz="2800" dirty="0">
                <a:solidFill>
                  <a:schemeClr val="accent1">
                    <a:lumMod val="75000"/>
                  </a:schemeClr>
                </a:solidFill>
                <a:latin typeface="Arial" pitchFamily="34" charset="0"/>
                <a:cs typeface="Arial" pitchFamily="34" charset="0"/>
              </a:rPr>
              <a:t>Ministry of Construction, Transport and Infrastructure </a:t>
            </a:r>
            <a:r>
              <a:rPr lang="sr-Latn-CS" sz="2800" dirty="0">
                <a:solidFill>
                  <a:schemeClr val="accent1">
                    <a:lumMod val="75000"/>
                  </a:schemeClr>
                </a:solidFill>
                <a:latin typeface="Arial" pitchFamily="34" charset="0"/>
                <a:cs typeface="Arial" pitchFamily="34" charset="0"/>
              </a:rPr>
              <a:t/>
            </a:r>
            <a:br>
              <a:rPr lang="sr-Latn-CS" sz="2800" dirty="0">
                <a:solidFill>
                  <a:schemeClr val="accent1">
                    <a:lumMod val="75000"/>
                  </a:schemeClr>
                </a:solidFill>
                <a:latin typeface="Arial" pitchFamily="34" charset="0"/>
                <a:cs typeface="Arial" pitchFamily="34" charset="0"/>
              </a:rPr>
            </a:br>
            <a:r>
              <a:rPr lang="sr-Latn-CS" sz="2800" dirty="0" smtClean="0">
                <a:solidFill>
                  <a:schemeClr val="accent1">
                    <a:lumMod val="75000"/>
                  </a:schemeClr>
                </a:solidFill>
                <a:latin typeface="Arial" pitchFamily="34" charset="0"/>
                <a:cs typeface="Arial" pitchFamily="34" charset="0"/>
              </a:rPr>
              <a:t>- </a:t>
            </a:r>
            <a:r>
              <a:rPr lang="en-US" sz="2800" dirty="0">
                <a:solidFill>
                  <a:schemeClr val="accent1">
                    <a:lumMod val="75000"/>
                  </a:schemeClr>
                </a:solidFill>
                <a:latin typeface="Arial" pitchFamily="34" charset="0"/>
                <a:cs typeface="Arial" pitchFamily="34" charset="0"/>
              </a:rPr>
              <a:t>Ministry of Public Administration and Local Self-Government</a:t>
            </a:r>
            <a:br>
              <a:rPr lang="en-US" sz="2800" dirty="0">
                <a:solidFill>
                  <a:schemeClr val="accent1">
                    <a:lumMod val="75000"/>
                  </a:schemeClr>
                </a:solidFill>
                <a:latin typeface="Arial" pitchFamily="34" charset="0"/>
                <a:cs typeface="Arial" pitchFamily="34" charset="0"/>
              </a:rPr>
            </a:br>
            <a:r>
              <a:rPr lang="sr-Latn-RS" sz="2800" dirty="0" smtClean="0">
                <a:solidFill>
                  <a:schemeClr val="accent1">
                    <a:lumMod val="75000"/>
                  </a:schemeClr>
                </a:solidFill>
                <a:latin typeface="Arial" pitchFamily="34" charset="0"/>
                <a:cs typeface="Arial" pitchFamily="34" charset="0"/>
              </a:rPr>
              <a:t>- etc.</a:t>
            </a:r>
            <a:endParaRPr lang="sr-Latn-CS" sz="2800" dirty="0">
              <a:solidFill>
                <a:schemeClr val="accent1">
                  <a:lumMod val="75000"/>
                </a:schemeClr>
              </a:solidFill>
              <a:latin typeface="Arial" pitchFamily="34" charset="0"/>
              <a:cs typeface="Arial"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val="3299425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251498" y="1600200"/>
            <a:ext cx="8686799" cy="3539430"/>
          </a:xfrm>
          <a:prstGeom prst="rect">
            <a:avLst/>
          </a:prstGeom>
        </p:spPr>
        <p:txBody>
          <a:bodyPr wrap="square">
            <a:spAutoFit/>
          </a:bodyPr>
          <a:lstStyle/>
          <a:p>
            <a:r>
              <a:rPr lang="en-US" sz="2800" b="1" dirty="0">
                <a:solidFill>
                  <a:schemeClr val="accent1">
                    <a:lumMod val="75000"/>
                  </a:schemeClr>
                </a:solidFill>
              </a:rPr>
              <a:t>STRATEGIC </a:t>
            </a:r>
            <a:r>
              <a:rPr lang="sr-Latn-RS" sz="2800" b="1" dirty="0" smtClean="0">
                <a:solidFill>
                  <a:schemeClr val="accent1">
                    <a:lumMod val="75000"/>
                  </a:schemeClr>
                </a:solidFill>
              </a:rPr>
              <a:t>PLANNING </a:t>
            </a:r>
            <a:r>
              <a:rPr lang="en-US" sz="2800" b="1" dirty="0" smtClean="0">
                <a:solidFill>
                  <a:schemeClr val="accent1">
                    <a:lumMod val="75000"/>
                  </a:schemeClr>
                </a:solidFill>
              </a:rPr>
              <a:t>DOCUMENT </a:t>
            </a:r>
            <a:r>
              <a:rPr lang="en-US" sz="2800" b="1" dirty="0">
                <a:solidFill>
                  <a:schemeClr val="accent1">
                    <a:lumMod val="75000"/>
                  </a:schemeClr>
                </a:solidFill>
              </a:rPr>
              <a:t>OF THE WATER </a:t>
            </a:r>
            <a:r>
              <a:rPr lang="en-US" sz="2800" b="1" dirty="0" smtClean="0">
                <a:solidFill>
                  <a:schemeClr val="accent1">
                    <a:lumMod val="75000"/>
                  </a:schemeClr>
                </a:solidFill>
              </a:rPr>
              <a:t>SECTOR</a:t>
            </a:r>
            <a:endParaRPr lang="sr-Latn-RS" sz="2800" b="1" dirty="0" smtClean="0">
              <a:solidFill>
                <a:schemeClr val="accent1">
                  <a:lumMod val="75000"/>
                </a:schemeClr>
              </a:solidFill>
            </a:endParaRPr>
          </a:p>
          <a:p>
            <a:endParaRPr lang="sr-Latn-RS" sz="2800" i="1" dirty="0">
              <a:solidFill>
                <a:schemeClr val="accent1">
                  <a:lumMod val="75000"/>
                </a:schemeClr>
              </a:solidFill>
            </a:endParaRPr>
          </a:p>
          <a:p>
            <a:r>
              <a:rPr lang="en-US" sz="2800" i="1" dirty="0">
                <a:solidFill>
                  <a:srgbClr val="FF0000"/>
                </a:solidFill>
              </a:rPr>
              <a:t>Strategy of water management on the territory of the Republic of Serbia until </a:t>
            </a:r>
            <a:r>
              <a:rPr lang="en-US" sz="2800" i="1" dirty="0" smtClean="0">
                <a:solidFill>
                  <a:srgbClr val="FF0000"/>
                </a:solidFill>
              </a:rPr>
              <a:t>2034</a:t>
            </a:r>
            <a:endParaRPr lang="sr-Latn-RS" sz="2800" i="1" dirty="0" smtClean="0">
              <a:solidFill>
                <a:srgbClr val="FF0000"/>
              </a:solidFill>
            </a:endParaRPr>
          </a:p>
          <a:p>
            <a:endParaRPr lang="sr-Latn-RS" sz="2800" i="1" dirty="0">
              <a:solidFill>
                <a:schemeClr val="accent1">
                  <a:lumMod val="75000"/>
                </a:schemeClr>
              </a:solidFill>
            </a:endParaRPr>
          </a:p>
          <a:p>
            <a:r>
              <a:rPr lang="en-US" sz="2800" dirty="0">
                <a:solidFill>
                  <a:schemeClr val="accent1">
                    <a:lumMod val="75000"/>
                  </a:schemeClr>
                </a:solidFill>
              </a:rPr>
              <a:t>was adopted by the Government of the Republic of Serbia, published in the Official Gazette of RS, no. 3/2017</a:t>
            </a:r>
          </a:p>
        </p:txBody>
      </p:sp>
    </p:spTree>
    <p:extLst>
      <p:ext uri="{BB962C8B-B14F-4D97-AF65-F5344CB8AC3E}">
        <p14:creationId xmlns:p14="http://schemas.microsoft.com/office/powerpoint/2010/main" val="1555016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09600"/>
            <a:ext cx="8229600" cy="1143000"/>
          </a:xfrm>
        </p:spPr>
        <p:txBody>
          <a:bodyPr>
            <a:normAutofit/>
          </a:bodyPr>
          <a:lstStyle/>
          <a:p>
            <a:r>
              <a:rPr lang="en-US" sz="3600" b="1" dirty="0" smtClean="0">
                <a:solidFill>
                  <a:schemeClr val="accent1">
                    <a:lumMod val="75000"/>
                  </a:schemeClr>
                </a:solidFill>
              </a:rPr>
              <a:t>EVALUATION OF THE CURRENT SITUATION</a:t>
            </a:r>
            <a:endParaRPr lang="en-US" sz="3600" b="1" dirty="0">
              <a:solidFill>
                <a:schemeClr val="accent1">
                  <a:lumMod val="7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533399" y="1752600"/>
            <a:ext cx="8378801" cy="4801314"/>
          </a:xfrm>
          <a:prstGeom prst="rect">
            <a:avLst/>
          </a:prstGeom>
        </p:spPr>
        <p:txBody>
          <a:bodyPr wrap="square">
            <a:spAutoFit/>
          </a:bodyPr>
          <a:lstStyle/>
          <a:p>
            <a:r>
              <a:rPr lang="en-US" sz="2400" b="1" dirty="0">
                <a:solidFill>
                  <a:schemeClr val="accent1">
                    <a:lumMod val="75000"/>
                  </a:schemeClr>
                </a:solidFill>
              </a:rPr>
              <a:t>Advantages</a:t>
            </a:r>
            <a:r>
              <a:rPr lang="en-US" sz="2400" b="1" dirty="0" smtClean="0">
                <a:solidFill>
                  <a:schemeClr val="accent1">
                    <a:lumMod val="75000"/>
                  </a:schemeClr>
                </a:solidFill>
              </a:rPr>
              <a:t>:</a:t>
            </a:r>
            <a:endParaRPr lang="sr-Latn-RS" sz="2400" b="1" dirty="0" smtClean="0">
              <a:solidFill>
                <a:schemeClr val="accent1">
                  <a:lumMod val="75000"/>
                </a:schemeClr>
              </a:solidFill>
            </a:endParaRPr>
          </a:p>
          <a:p>
            <a:pPr marL="342900" indent="-342900">
              <a:buFont typeface="Wingdings" pitchFamily="2" charset="2"/>
              <a:buChar char="Ø"/>
            </a:pPr>
            <a:r>
              <a:rPr lang="en-US" sz="2400" b="1" dirty="0" smtClean="0">
                <a:solidFill>
                  <a:schemeClr val="accent1">
                    <a:lumMod val="75000"/>
                  </a:schemeClr>
                </a:solidFill>
              </a:rPr>
              <a:t>Over </a:t>
            </a:r>
            <a:r>
              <a:rPr lang="en-US" sz="2400" b="1" dirty="0">
                <a:solidFill>
                  <a:schemeClr val="accent1">
                    <a:lumMod val="75000"/>
                  </a:schemeClr>
                </a:solidFill>
              </a:rPr>
              <a:t>90% </a:t>
            </a:r>
            <a:r>
              <a:rPr lang="en-US" sz="2400" dirty="0">
                <a:solidFill>
                  <a:schemeClr val="accent1">
                    <a:lumMod val="75000"/>
                  </a:schemeClr>
                </a:solidFill>
              </a:rPr>
              <a:t>of the territory of the Republic of Serbia has a share in the </a:t>
            </a:r>
            <a:r>
              <a:rPr lang="en-US" sz="2400" b="1" dirty="0">
                <a:solidFill>
                  <a:schemeClr val="accent1">
                    <a:lumMod val="75000"/>
                  </a:schemeClr>
                </a:solidFill>
              </a:rPr>
              <a:t>Danube River Basin</a:t>
            </a:r>
            <a:r>
              <a:rPr lang="en-US" sz="2400" dirty="0" smtClean="0">
                <a:solidFill>
                  <a:schemeClr val="accent1">
                    <a:lumMod val="75000"/>
                  </a:schemeClr>
                </a:solidFill>
              </a:rPr>
              <a:t>.</a:t>
            </a:r>
            <a:endParaRPr lang="sr-Latn-RS" sz="2400" dirty="0" smtClean="0">
              <a:solidFill>
                <a:schemeClr val="accent1">
                  <a:lumMod val="75000"/>
                </a:schemeClr>
              </a:solidFill>
            </a:endParaRPr>
          </a:p>
          <a:p>
            <a:pPr marL="342900" indent="-342900">
              <a:buFont typeface="Wingdings" pitchFamily="2" charset="2"/>
              <a:buChar char="Ø"/>
            </a:pPr>
            <a:r>
              <a:rPr lang="en-US" sz="2400" dirty="0">
                <a:solidFill>
                  <a:schemeClr val="accent1">
                    <a:lumMod val="75000"/>
                  </a:schemeClr>
                </a:solidFill>
              </a:rPr>
              <a:t>Serbian public water management companies </a:t>
            </a:r>
            <a:r>
              <a:rPr lang="en-US" sz="2400" b="1" dirty="0">
                <a:solidFill>
                  <a:schemeClr val="accent1">
                    <a:lumMod val="75000"/>
                  </a:schemeClr>
                </a:solidFill>
              </a:rPr>
              <a:t>are willing </a:t>
            </a:r>
            <a:r>
              <a:rPr lang="en-US" sz="2400" dirty="0">
                <a:solidFill>
                  <a:schemeClr val="accent1">
                    <a:lumMod val="75000"/>
                  </a:schemeClr>
                </a:solidFill>
              </a:rPr>
              <a:t>to facilitate the operational implementation of water management responsibilities and activities</a:t>
            </a:r>
            <a:r>
              <a:rPr lang="en-US" sz="2400" dirty="0" smtClean="0">
                <a:solidFill>
                  <a:schemeClr val="accent1">
                    <a:lumMod val="75000"/>
                  </a:schemeClr>
                </a:solidFill>
              </a:rPr>
              <a:t>.</a:t>
            </a:r>
            <a:endParaRPr lang="sr-Latn-RS" sz="2400" dirty="0" smtClean="0">
              <a:solidFill>
                <a:schemeClr val="accent1">
                  <a:lumMod val="75000"/>
                </a:schemeClr>
              </a:solidFill>
            </a:endParaRPr>
          </a:p>
          <a:p>
            <a:pPr marL="342900" indent="-342900">
              <a:buFont typeface="Wingdings" pitchFamily="2" charset="2"/>
              <a:buChar char="Ø"/>
            </a:pPr>
            <a:r>
              <a:rPr lang="en-US" sz="2400" dirty="0">
                <a:solidFill>
                  <a:schemeClr val="accent1">
                    <a:lumMod val="75000"/>
                  </a:schemeClr>
                </a:solidFill>
              </a:rPr>
              <a:t>A water infrastructure has been built up to a significant </a:t>
            </a:r>
            <a:r>
              <a:rPr lang="en-US" sz="2400" dirty="0" smtClean="0">
                <a:solidFill>
                  <a:schemeClr val="accent1">
                    <a:lumMod val="75000"/>
                  </a:schemeClr>
                </a:solidFill>
              </a:rPr>
              <a:t>extent</a:t>
            </a:r>
            <a:r>
              <a:rPr lang="sr-Latn-RS" sz="2400" dirty="0">
                <a:solidFill>
                  <a:schemeClr val="accent1">
                    <a:lumMod val="75000"/>
                  </a:schemeClr>
                </a:solidFill>
              </a:rPr>
              <a:t>,</a:t>
            </a:r>
            <a:r>
              <a:rPr lang="en-US" sz="2400" dirty="0" smtClean="0">
                <a:solidFill>
                  <a:schemeClr val="accent1">
                    <a:lumMod val="75000"/>
                  </a:schemeClr>
                </a:solidFill>
              </a:rPr>
              <a:t> estimated </a:t>
            </a:r>
            <a:r>
              <a:rPr lang="en-US" sz="2400" dirty="0">
                <a:solidFill>
                  <a:schemeClr val="accent1">
                    <a:lumMod val="75000"/>
                  </a:schemeClr>
                </a:solidFill>
              </a:rPr>
              <a:t>value of about </a:t>
            </a:r>
            <a:r>
              <a:rPr lang="en-US" sz="2400" dirty="0">
                <a:solidFill>
                  <a:srgbClr val="FF0000"/>
                </a:solidFill>
              </a:rPr>
              <a:t>€ 14 </a:t>
            </a:r>
            <a:r>
              <a:rPr lang="en-US" sz="2400" dirty="0" smtClean="0">
                <a:solidFill>
                  <a:srgbClr val="FF0000"/>
                </a:solidFill>
              </a:rPr>
              <a:t>billion</a:t>
            </a:r>
            <a:endParaRPr lang="sr-Latn-RS" sz="2400" dirty="0" smtClean="0">
              <a:solidFill>
                <a:srgbClr val="FF0000"/>
              </a:solidFill>
            </a:endParaRPr>
          </a:p>
          <a:p>
            <a:pPr marL="342900" indent="-342900">
              <a:buFont typeface="Wingdings" pitchFamily="2" charset="2"/>
              <a:buChar char="Ø"/>
            </a:pPr>
            <a:r>
              <a:rPr lang="en-US" sz="2400" b="1" dirty="0">
                <a:solidFill>
                  <a:schemeClr val="accent1">
                    <a:lumMod val="75000"/>
                  </a:schemeClr>
                </a:solidFill>
              </a:rPr>
              <a:t>Numerous technical and other faculties </a:t>
            </a:r>
            <a:r>
              <a:rPr lang="en-US" sz="2400" dirty="0">
                <a:solidFill>
                  <a:schemeClr val="accent1">
                    <a:lumMod val="75000"/>
                  </a:schemeClr>
                </a:solidFill>
              </a:rPr>
              <a:t>provide a satisfactory level of knowledge and, with up-to-date programs and teaching methods, including postgraduate studies, can provide even better quality </a:t>
            </a:r>
            <a:r>
              <a:rPr lang="sr-Latn-RS" sz="2400" dirty="0" smtClean="0">
                <a:solidFill>
                  <a:schemeClr val="accent1">
                    <a:lumMod val="75000"/>
                  </a:schemeClr>
                </a:solidFill>
              </a:rPr>
              <a:t>of </a:t>
            </a:r>
            <a:r>
              <a:rPr lang="en-US" sz="2400" dirty="0" smtClean="0">
                <a:solidFill>
                  <a:schemeClr val="accent1">
                    <a:lumMod val="75000"/>
                  </a:schemeClr>
                </a:solidFill>
              </a:rPr>
              <a:t>professional </a:t>
            </a:r>
            <a:r>
              <a:rPr lang="en-US" sz="2400" dirty="0">
                <a:solidFill>
                  <a:schemeClr val="accent1">
                    <a:lumMod val="75000"/>
                  </a:schemeClr>
                </a:solidFill>
              </a:rPr>
              <a:t>and scientific staff</a:t>
            </a:r>
          </a:p>
          <a:p>
            <a:endParaRPr lang="en-US" dirty="0"/>
          </a:p>
        </p:txBody>
      </p:sp>
    </p:spTree>
    <p:extLst>
      <p:ext uri="{BB962C8B-B14F-4D97-AF65-F5344CB8AC3E}">
        <p14:creationId xmlns:p14="http://schemas.microsoft.com/office/powerpoint/2010/main" val="1744124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378209"/>
            <a:ext cx="8229600" cy="1143000"/>
          </a:xfrm>
        </p:spPr>
        <p:txBody>
          <a:bodyPr>
            <a:normAutofit/>
          </a:bodyPr>
          <a:lstStyle/>
          <a:p>
            <a:pPr algn="l"/>
            <a:r>
              <a:rPr lang="sr-Latn-RS" sz="2400" b="1" dirty="0" err="1">
                <a:solidFill>
                  <a:schemeClr val="accent1">
                    <a:lumMod val="75000"/>
                  </a:schemeClr>
                </a:solidFill>
              </a:rPr>
              <a:t>D</a:t>
            </a:r>
            <a:r>
              <a:rPr lang="en-US" sz="2400" b="1" dirty="0" err="1" smtClean="0">
                <a:solidFill>
                  <a:schemeClr val="accent1">
                    <a:lumMod val="75000"/>
                  </a:schemeClr>
                </a:solidFill>
              </a:rPr>
              <a:t>isadv</a:t>
            </a:r>
            <a:r>
              <a:rPr lang="sr-Latn-RS" sz="2400" b="1" dirty="0" smtClean="0">
                <a:solidFill>
                  <a:schemeClr val="accent1">
                    <a:lumMod val="75000"/>
                  </a:schemeClr>
                </a:solidFill>
              </a:rPr>
              <a:t>a</a:t>
            </a:r>
            <a:r>
              <a:rPr lang="en-US" sz="2400" b="1" dirty="0" err="1" smtClean="0">
                <a:solidFill>
                  <a:schemeClr val="accent1">
                    <a:lumMod val="75000"/>
                  </a:schemeClr>
                </a:solidFill>
              </a:rPr>
              <a:t>ntages</a:t>
            </a:r>
            <a:r>
              <a:rPr lang="sr-Latn-RS" sz="2400" b="1" dirty="0" smtClean="0">
                <a:solidFill>
                  <a:schemeClr val="accent1">
                    <a:lumMod val="75000"/>
                  </a:schemeClr>
                </a:solidFill>
              </a:rPr>
              <a:t>:</a:t>
            </a:r>
            <a:endParaRPr lang="en-US" sz="2400" b="1" dirty="0">
              <a:solidFill>
                <a:schemeClr val="accent1">
                  <a:lumMod val="7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228600" y="1224901"/>
            <a:ext cx="8834054" cy="5293757"/>
          </a:xfrm>
          <a:prstGeom prst="rect">
            <a:avLst/>
          </a:prstGeom>
        </p:spPr>
        <p:txBody>
          <a:bodyPr wrap="square">
            <a:spAutoFit/>
          </a:bodyPr>
          <a:lstStyle/>
          <a:p>
            <a:pPr marL="285750" indent="-285750">
              <a:buFont typeface="Wingdings" pitchFamily="2" charset="2"/>
              <a:buChar char="Ø"/>
            </a:pPr>
            <a:r>
              <a:rPr lang="en-US" sz="2000" dirty="0">
                <a:solidFill>
                  <a:schemeClr val="accent1">
                    <a:lumMod val="75000"/>
                  </a:schemeClr>
                </a:solidFill>
              </a:rPr>
              <a:t>Investments in the water sector have been significantly </a:t>
            </a:r>
            <a:r>
              <a:rPr lang="en-US" sz="2000" b="1" dirty="0">
                <a:solidFill>
                  <a:srgbClr val="FF0000"/>
                </a:solidFill>
              </a:rPr>
              <a:t>reduced</a:t>
            </a:r>
            <a:r>
              <a:rPr lang="en-US" sz="2000" b="1" dirty="0">
                <a:solidFill>
                  <a:schemeClr val="accent1">
                    <a:lumMod val="75000"/>
                  </a:schemeClr>
                </a:solidFill>
              </a:rPr>
              <a:t> </a:t>
            </a:r>
            <a:r>
              <a:rPr lang="en-US" sz="2000" dirty="0">
                <a:solidFill>
                  <a:schemeClr val="accent1">
                    <a:lumMod val="75000"/>
                  </a:schemeClr>
                </a:solidFill>
              </a:rPr>
              <a:t>(around </a:t>
            </a:r>
            <a:r>
              <a:rPr lang="en-US" sz="2000" b="1" dirty="0">
                <a:solidFill>
                  <a:srgbClr val="FF0000"/>
                </a:solidFill>
              </a:rPr>
              <a:t>300-350 million euros</a:t>
            </a:r>
            <a:r>
              <a:rPr lang="en-US" sz="2000" dirty="0">
                <a:solidFill>
                  <a:schemeClr val="accent1">
                    <a:lumMod val="75000"/>
                  </a:schemeClr>
                </a:solidFill>
              </a:rPr>
              <a:t>), which is several times lower than the required volume</a:t>
            </a:r>
            <a:r>
              <a:rPr lang="en-US" sz="2000" dirty="0" smtClean="0">
                <a:solidFill>
                  <a:schemeClr val="accent1">
                    <a:lumMod val="75000"/>
                  </a:schemeClr>
                </a:solidFill>
              </a:rPr>
              <a:t>.</a:t>
            </a:r>
            <a:endParaRPr lang="sr-Latn-RS" sz="2000" dirty="0" smtClean="0">
              <a:solidFill>
                <a:schemeClr val="accent1">
                  <a:lumMod val="75000"/>
                </a:schemeClr>
              </a:solidFill>
            </a:endParaRPr>
          </a:p>
          <a:p>
            <a:pPr marL="285750" indent="-285750">
              <a:buFont typeface="Wingdings" pitchFamily="2" charset="2"/>
              <a:buChar char="Ø"/>
            </a:pPr>
            <a:r>
              <a:rPr lang="en-US" sz="2000" dirty="0" smtClean="0">
                <a:solidFill>
                  <a:schemeClr val="accent1">
                    <a:lumMod val="75000"/>
                  </a:schemeClr>
                </a:solidFill>
              </a:rPr>
              <a:t>Due </a:t>
            </a:r>
            <a:r>
              <a:rPr lang="en-US" sz="2000" dirty="0">
                <a:solidFill>
                  <a:schemeClr val="accent1">
                    <a:lumMod val="75000"/>
                  </a:schemeClr>
                </a:solidFill>
              </a:rPr>
              <a:t>to </a:t>
            </a:r>
            <a:r>
              <a:rPr lang="en-US" sz="2000" b="1" dirty="0">
                <a:solidFill>
                  <a:srgbClr val="FF0000"/>
                </a:solidFill>
              </a:rPr>
              <a:t>lack of investments </a:t>
            </a:r>
            <a:r>
              <a:rPr lang="en-US" sz="2000" dirty="0" smtClean="0">
                <a:solidFill>
                  <a:schemeClr val="accent1">
                    <a:lumMod val="75000"/>
                  </a:schemeClr>
                </a:solidFill>
              </a:rPr>
              <a:t>the </a:t>
            </a:r>
            <a:r>
              <a:rPr lang="en-US" sz="2000" dirty="0">
                <a:solidFill>
                  <a:schemeClr val="accent1">
                    <a:lumMod val="75000"/>
                  </a:schemeClr>
                </a:solidFill>
              </a:rPr>
              <a:t>sector has been threatened in terms of:</a:t>
            </a:r>
          </a:p>
          <a:p>
            <a:r>
              <a:rPr lang="sr-Latn-RS" sz="2000" dirty="0" smtClean="0">
                <a:solidFill>
                  <a:schemeClr val="accent1">
                    <a:lumMod val="75000"/>
                  </a:schemeClr>
                </a:solidFill>
              </a:rPr>
              <a:t>	</a:t>
            </a:r>
            <a:r>
              <a:rPr lang="en-US" sz="2000" dirty="0" smtClean="0">
                <a:solidFill>
                  <a:schemeClr val="accent1">
                    <a:lumMod val="75000"/>
                  </a:schemeClr>
                </a:solidFill>
              </a:rPr>
              <a:t>• </a:t>
            </a:r>
            <a:r>
              <a:rPr lang="en-US" sz="2000" dirty="0">
                <a:solidFill>
                  <a:schemeClr val="accent1">
                    <a:lumMod val="75000"/>
                  </a:schemeClr>
                </a:solidFill>
              </a:rPr>
              <a:t>flood protection: floods in plain and lowland areas, flash floods, erosion;</a:t>
            </a:r>
          </a:p>
          <a:p>
            <a:r>
              <a:rPr lang="sr-Latn-RS" sz="2000" dirty="0" smtClean="0">
                <a:solidFill>
                  <a:schemeClr val="accent1">
                    <a:lumMod val="75000"/>
                  </a:schemeClr>
                </a:solidFill>
              </a:rPr>
              <a:t>	</a:t>
            </a:r>
            <a:r>
              <a:rPr lang="en-US" sz="2000" dirty="0" smtClean="0">
                <a:solidFill>
                  <a:schemeClr val="accent1">
                    <a:lumMod val="75000"/>
                  </a:schemeClr>
                </a:solidFill>
              </a:rPr>
              <a:t>• </a:t>
            </a:r>
            <a:r>
              <a:rPr lang="en-US" sz="2000" dirty="0">
                <a:solidFill>
                  <a:schemeClr val="accent1">
                    <a:lumMod val="75000"/>
                  </a:schemeClr>
                </a:solidFill>
              </a:rPr>
              <a:t>water quality for domestic use and water quality protection</a:t>
            </a:r>
          </a:p>
          <a:p>
            <a:r>
              <a:rPr lang="sr-Latn-RS" sz="2000" dirty="0" smtClean="0">
                <a:solidFill>
                  <a:schemeClr val="accent1">
                    <a:lumMod val="75000"/>
                  </a:schemeClr>
                </a:solidFill>
              </a:rPr>
              <a:t>	</a:t>
            </a:r>
            <a:r>
              <a:rPr lang="en-US" sz="2000" dirty="0" smtClean="0">
                <a:solidFill>
                  <a:schemeClr val="accent1">
                    <a:lumMod val="75000"/>
                  </a:schemeClr>
                </a:solidFill>
              </a:rPr>
              <a:t>• </a:t>
            </a:r>
            <a:r>
              <a:rPr lang="en-US" sz="2000" dirty="0">
                <a:solidFill>
                  <a:schemeClr val="accent1">
                    <a:lumMod val="75000"/>
                  </a:schemeClr>
                </a:solidFill>
              </a:rPr>
              <a:t>water shortage, etc.</a:t>
            </a:r>
          </a:p>
          <a:p>
            <a:pPr marL="285750" indent="-285750">
              <a:buFont typeface="Wingdings" pitchFamily="2" charset="2"/>
              <a:buChar char="Ø"/>
            </a:pPr>
            <a:r>
              <a:rPr lang="sr-Latn-RS" sz="2000" b="1" dirty="0">
                <a:solidFill>
                  <a:srgbClr val="FF0000"/>
                </a:solidFill>
              </a:rPr>
              <a:t>I</a:t>
            </a:r>
            <a:r>
              <a:rPr lang="en-US" sz="2000" b="1" dirty="0" err="1" smtClean="0">
                <a:solidFill>
                  <a:srgbClr val="FF0000"/>
                </a:solidFill>
              </a:rPr>
              <a:t>nadequate</a:t>
            </a:r>
            <a:r>
              <a:rPr lang="en-US" sz="2000" b="1" dirty="0" smtClean="0">
                <a:solidFill>
                  <a:srgbClr val="FF0000"/>
                </a:solidFill>
              </a:rPr>
              <a:t> </a:t>
            </a:r>
            <a:r>
              <a:rPr lang="en-US" sz="2000" b="1" dirty="0">
                <a:solidFill>
                  <a:srgbClr val="FF0000"/>
                </a:solidFill>
              </a:rPr>
              <a:t>maintenance </a:t>
            </a:r>
            <a:r>
              <a:rPr lang="en-US" sz="2000" dirty="0">
                <a:solidFill>
                  <a:schemeClr val="accent1">
                    <a:lumMod val="75000"/>
                  </a:schemeClr>
                </a:solidFill>
              </a:rPr>
              <a:t>of water/hydro systems and </a:t>
            </a:r>
            <a:r>
              <a:rPr lang="en-US" sz="2000" dirty="0" smtClean="0">
                <a:solidFill>
                  <a:schemeClr val="accent1">
                    <a:lumMod val="75000"/>
                  </a:schemeClr>
                </a:solidFill>
              </a:rPr>
              <a:t>structures</a:t>
            </a:r>
            <a:endParaRPr lang="sr-Latn-RS" sz="2000" dirty="0" smtClean="0">
              <a:solidFill>
                <a:schemeClr val="accent1">
                  <a:lumMod val="75000"/>
                </a:schemeClr>
              </a:solidFill>
            </a:endParaRPr>
          </a:p>
          <a:p>
            <a:pPr marL="285750" indent="-285750">
              <a:buFont typeface="Wingdings" pitchFamily="2" charset="2"/>
              <a:buChar char="Ø"/>
            </a:pPr>
            <a:r>
              <a:rPr lang="en-US" sz="2000" dirty="0" smtClean="0">
                <a:solidFill>
                  <a:schemeClr val="accent1">
                    <a:lumMod val="75000"/>
                  </a:schemeClr>
                </a:solidFill>
              </a:rPr>
              <a:t>Republic </a:t>
            </a:r>
            <a:r>
              <a:rPr lang="en-US" sz="2000" dirty="0">
                <a:solidFill>
                  <a:schemeClr val="accent1">
                    <a:lumMod val="75000"/>
                  </a:schemeClr>
                </a:solidFill>
              </a:rPr>
              <a:t>Directorate for Water does not have the capacity to meet all obligations stipulated by the Water Law and other regulations.</a:t>
            </a:r>
          </a:p>
          <a:p>
            <a:pPr marL="285750" indent="-285750">
              <a:buFont typeface="Wingdings" pitchFamily="2" charset="2"/>
              <a:buChar char="Ø"/>
            </a:pPr>
            <a:r>
              <a:rPr lang="sr-Latn-RS" sz="2000" b="1" dirty="0">
                <a:solidFill>
                  <a:srgbClr val="FF0000"/>
                </a:solidFill>
              </a:rPr>
              <a:t>I</a:t>
            </a:r>
            <a:r>
              <a:rPr lang="en-US" sz="2000" b="1" dirty="0" err="1" smtClean="0">
                <a:solidFill>
                  <a:srgbClr val="FF0000"/>
                </a:solidFill>
              </a:rPr>
              <a:t>nsufficient</a:t>
            </a:r>
            <a:r>
              <a:rPr lang="en-US" sz="2000" b="1" dirty="0" smtClean="0">
                <a:solidFill>
                  <a:srgbClr val="FF0000"/>
                </a:solidFill>
              </a:rPr>
              <a:t> </a:t>
            </a:r>
            <a:r>
              <a:rPr lang="en-US" sz="2000" b="1" dirty="0">
                <a:solidFill>
                  <a:srgbClr val="FF0000"/>
                </a:solidFill>
              </a:rPr>
              <a:t>number of projects</a:t>
            </a:r>
            <a:r>
              <a:rPr lang="en-US" sz="2000" dirty="0">
                <a:solidFill>
                  <a:schemeClr val="accent1">
                    <a:lumMod val="75000"/>
                  </a:schemeClr>
                </a:solidFill>
              </a:rPr>
              <a:t> involved in finding and obtaining international </a:t>
            </a:r>
            <a:r>
              <a:rPr lang="en-US" sz="2000" dirty="0" smtClean="0">
                <a:solidFill>
                  <a:schemeClr val="accent1">
                    <a:lumMod val="75000"/>
                  </a:schemeClr>
                </a:solidFill>
              </a:rPr>
              <a:t>funds.</a:t>
            </a:r>
            <a:endParaRPr lang="sr-Latn-RS" sz="2000" dirty="0" smtClean="0">
              <a:solidFill>
                <a:schemeClr val="accent1">
                  <a:lumMod val="75000"/>
                </a:schemeClr>
              </a:solidFill>
            </a:endParaRPr>
          </a:p>
          <a:p>
            <a:pPr marL="285750" indent="-285750">
              <a:buFont typeface="Wingdings" pitchFamily="2" charset="2"/>
              <a:buChar char="Ø"/>
            </a:pPr>
            <a:r>
              <a:rPr lang="en-US" sz="2000" dirty="0" smtClean="0">
                <a:solidFill>
                  <a:schemeClr val="accent1">
                    <a:lumMod val="75000"/>
                  </a:schemeClr>
                </a:solidFill>
              </a:rPr>
              <a:t>Surface </a:t>
            </a:r>
            <a:r>
              <a:rPr lang="en-US" sz="2000" dirty="0">
                <a:solidFill>
                  <a:schemeClr val="accent1">
                    <a:lumMod val="75000"/>
                  </a:schemeClr>
                </a:solidFill>
              </a:rPr>
              <a:t>and ground water </a:t>
            </a:r>
            <a:r>
              <a:rPr lang="en-US" sz="2000" b="1" dirty="0">
                <a:solidFill>
                  <a:srgbClr val="FF0000"/>
                </a:solidFill>
              </a:rPr>
              <a:t>monitoring does not provide sufficient data </a:t>
            </a:r>
            <a:r>
              <a:rPr lang="en-US" sz="2000" dirty="0">
                <a:solidFill>
                  <a:schemeClr val="accent1">
                    <a:lumMod val="75000"/>
                  </a:schemeClr>
                </a:solidFill>
              </a:rPr>
              <a:t>for rational and efficient water management with the objective to meet the EU water regulations</a:t>
            </a:r>
            <a:r>
              <a:rPr lang="en-US" sz="2000" dirty="0" smtClean="0">
                <a:solidFill>
                  <a:schemeClr val="accent1">
                    <a:lumMod val="75000"/>
                  </a:schemeClr>
                </a:solidFill>
              </a:rPr>
              <a:t>.</a:t>
            </a:r>
            <a:endParaRPr lang="sr-Latn-RS" sz="2000" dirty="0" smtClean="0">
              <a:solidFill>
                <a:schemeClr val="accent1">
                  <a:lumMod val="75000"/>
                </a:schemeClr>
              </a:solidFill>
            </a:endParaRPr>
          </a:p>
          <a:p>
            <a:pPr marL="285750" indent="-285750">
              <a:buFont typeface="Wingdings" pitchFamily="2" charset="2"/>
              <a:buChar char="Ø"/>
            </a:pPr>
            <a:r>
              <a:rPr lang="en-US" sz="2000" b="1" dirty="0" smtClean="0">
                <a:solidFill>
                  <a:srgbClr val="FF0000"/>
                </a:solidFill>
              </a:rPr>
              <a:t>Insufficient </a:t>
            </a:r>
            <a:r>
              <a:rPr lang="en-US" sz="2000" b="1" dirty="0">
                <a:solidFill>
                  <a:srgbClr val="FF0000"/>
                </a:solidFill>
              </a:rPr>
              <a:t>inclusion of scientific and research organizations </a:t>
            </a:r>
            <a:r>
              <a:rPr lang="en-US" sz="2000" b="1" dirty="0">
                <a:solidFill>
                  <a:schemeClr val="accent1">
                    <a:lumMod val="75000"/>
                  </a:schemeClr>
                </a:solidFill>
              </a:rPr>
              <a:t>into significant water management activities</a:t>
            </a:r>
            <a:r>
              <a:rPr lang="en-US" sz="2000" dirty="0">
                <a:solidFill>
                  <a:schemeClr val="accent1">
                    <a:lumMod val="75000"/>
                  </a:schemeClr>
                </a:solidFill>
              </a:rPr>
              <a:t>.</a:t>
            </a:r>
          </a:p>
          <a:p>
            <a:endParaRPr lang="en-US" dirty="0"/>
          </a:p>
        </p:txBody>
      </p:sp>
    </p:spTree>
    <p:extLst>
      <p:ext uri="{BB962C8B-B14F-4D97-AF65-F5344CB8AC3E}">
        <p14:creationId xmlns:p14="http://schemas.microsoft.com/office/powerpoint/2010/main" val="3373802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964323"/>
            <a:ext cx="8458200" cy="5029200"/>
          </a:xfrm>
        </p:spPr>
        <p:txBody>
          <a:bodyPr>
            <a:normAutofit fontScale="90000"/>
          </a:bodyPr>
          <a:lstStyle/>
          <a:p>
            <a:pPr algn="l"/>
            <a:r>
              <a:rPr lang="en-US" sz="2700" dirty="0" smtClean="0"/>
              <a:t> </a:t>
            </a:r>
            <a:r>
              <a:rPr lang="en-US" sz="2700" b="1" dirty="0" smtClean="0">
                <a:solidFill>
                  <a:schemeClr val="accent1">
                    <a:lumMod val="75000"/>
                  </a:schemeClr>
                </a:solidFill>
              </a:rPr>
              <a:t> </a:t>
            </a:r>
            <a:r>
              <a:rPr lang="sr-Latn-RS" sz="2700" b="1" dirty="0" smtClean="0">
                <a:solidFill>
                  <a:schemeClr val="accent1">
                    <a:lumMod val="75000"/>
                  </a:schemeClr>
                </a:solidFill>
              </a:rPr>
              <a:t/>
            </a:r>
            <a:br>
              <a:rPr lang="sr-Latn-RS" sz="2700" b="1" dirty="0" smtClean="0">
                <a:solidFill>
                  <a:schemeClr val="accent1">
                    <a:lumMod val="75000"/>
                  </a:schemeClr>
                </a:solidFill>
              </a:rPr>
            </a:br>
            <a:r>
              <a:rPr lang="sr-Latn-RS" sz="2700" b="1" dirty="0" smtClean="0">
                <a:solidFill>
                  <a:schemeClr val="accent1">
                    <a:lumMod val="75000"/>
                  </a:schemeClr>
                </a:solidFill>
              </a:rPr>
              <a:t/>
            </a:r>
            <a:br>
              <a:rPr lang="sr-Latn-RS" sz="2700" b="1" dirty="0" smtClean="0">
                <a:solidFill>
                  <a:schemeClr val="accent1">
                    <a:lumMod val="75000"/>
                  </a:schemeClr>
                </a:solidFill>
              </a:rPr>
            </a:br>
            <a:r>
              <a:rPr lang="en-US" sz="2700" b="1" dirty="0" smtClean="0">
                <a:solidFill>
                  <a:schemeClr val="accent1">
                    <a:lumMod val="75000"/>
                  </a:schemeClr>
                </a:solidFill>
              </a:rPr>
              <a:t>THE CONCEPT OF INTEGRAL WATER MANAGEMENT</a:t>
            </a:r>
            <a:r>
              <a:rPr lang="sr-Latn-RS" sz="2700" b="1" dirty="0" smtClean="0">
                <a:solidFill>
                  <a:schemeClr val="accent1">
                    <a:lumMod val="75000"/>
                  </a:schemeClr>
                </a:solidFill>
              </a:rPr>
              <a:t/>
            </a:r>
            <a:br>
              <a:rPr lang="sr-Latn-RS" sz="2700" b="1" dirty="0" smtClean="0">
                <a:solidFill>
                  <a:schemeClr val="accent1">
                    <a:lumMod val="75000"/>
                  </a:schemeClr>
                </a:solidFill>
              </a:rPr>
            </a:br>
            <a:r>
              <a:rPr lang="en-US" sz="2700" dirty="0" smtClean="0"/>
              <a:t/>
            </a:r>
            <a:br>
              <a:rPr lang="en-US" sz="2700" dirty="0" smtClean="0"/>
            </a:br>
            <a:r>
              <a:rPr lang="en-US" sz="2700" dirty="0" smtClean="0">
                <a:solidFill>
                  <a:schemeClr val="accent1">
                    <a:lumMod val="75000"/>
                  </a:schemeClr>
                </a:solidFill>
              </a:rPr>
              <a:t>Achieving integral water management, that is, a coordinated water regime throughout the Republic of Serbia and ensuring that such water management includes fair implementation of financial and social aspects including the awareness regarding the environmental protection and ecosystem improvement while adhering to international agreements represents a long-term strategic goal which requires the following:</a:t>
            </a:r>
            <a:br>
              <a:rPr lang="en-US" sz="2700" dirty="0" smtClean="0">
                <a:solidFill>
                  <a:schemeClr val="accent1">
                    <a:lumMod val="75000"/>
                  </a:schemeClr>
                </a:solidFill>
              </a:rPr>
            </a:br>
            <a:r>
              <a:rPr lang="en-US" sz="2700" b="1" dirty="0" smtClean="0">
                <a:solidFill>
                  <a:schemeClr val="accent1">
                    <a:lumMod val="75000"/>
                  </a:schemeClr>
                </a:solidFill>
              </a:rPr>
              <a:t>- significant amount of time (</a:t>
            </a:r>
            <a:r>
              <a:rPr lang="en-US" sz="2700" dirty="0" smtClean="0">
                <a:solidFill>
                  <a:srgbClr val="FF0000"/>
                </a:solidFill>
              </a:rPr>
              <a:t>over two decades</a:t>
            </a:r>
            <a:r>
              <a:rPr lang="en-US" sz="2700" b="1" dirty="0" smtClean="0">
                <a:solidFill>
                  <a:schemeClr val="accent1">
                    <a:lumMod val="75000"/>
                  </a:schemeClr>
                </a:solidFill>
              </a:rPr>
              <a:t>, with an adequate approach)</a:t>
            </a:r>
            <a:br>
              <a:rPr lang="en-US" sz="2700" b="1" dirty="0" smtClean="0">
                <a:solidFill>
                  <a:schemeClr val="accent1">
                    <a:lumMod val="75000"/>
                  </a:schemeClr>
                </a:solidFill>
              </a:rPr>
            </a:br>
            <a:r>
              <a:rPr lang="en-US" sz="2700" b="1" dirty="0" smtClean="0">
                <a:solidFill>
                  <a:schemeClr val="accent1">
                    <a:lumMod val="75000"/>
                  </a:schemeClr>
                </a:solidFill>
              </a:rPr>
              <a:t>- substantial investments (</a:t>
            </a:r>
            <a:r>
              <a:rPr lang="en-US" sz="2700" dirty="0" smtClean="0">
                <a:solidFill>
                  <a:srgbClr val="FF0000"/>
                </a:solidFill>
              </a:rPr>
              <a:t>approximately EUR 1 billion annually</a:t>
            </a:r>
            <a:r>
              <a:rPr lang="en-US" sz="2700" b="1" dirty="0" smtClean="0">
                <a:solidFill>
                  <a:schemeClr val="accent1">
                    <a:lumMod val="75000"/>
                  </a:schemeClr>
                </a:solidFill>
              </a:rPr>
              <a:t>).</a:t>
            </a:r>
            <a:br>
              <a:rPr lang="en-US" sz="2700" b="1" dirty="0" smtClean="0">
                <a:solidFill>
                  <a:schemeClr val="accent1">
                    <a:lumMod val="75000"/>
                  </a:schemeClr>
                </a:solidFill>
              </a:rPr>
            </a:br>
            <a:r>
              <a:rPr lang="en-US" sz="2700" b="1" dirty="0" smtClean="0">
                <a:solidFill>
                  <a:schemeClr val="accent1">
                    <a:lumMod val="75000"/>
                  </a:schemeClr>
                </a:solidFill>
              </a:rPr>
              <a:t>- </a:t>
            </a:r>
            <a:r>
              <a:rPr lang="en-US" sz="2700" dirty="0" smtClean="0">
                <a:solidFill>
                  <a:srgbClr val="FF0000"/>
                </a:solidFill>
              </a:rPr>
              <a:t>increased human resource capacity</a:t>
            </a:r>
            <a:r>
              <a:rPr lang="en-US" sz="2700" b="1" dirty="0" smtClean="0">
                <a:solidFill>
                  <a:srgbClr val="FF0000"/>
                </a:solidFill>
              </a:rPr>
              <a:t> </a:t>
            </a:r>
            <a:r>
              <a:rPr lang="en-US" sz="2700" b="1" dirty="0" smtClean="0">
                <a:solidFill>
                  <a:schemeClr val="accent1">
                    <a:lumMod val="75000"/>
                  </a:schemeClr>
                </a:solidFill>
              </a:rPr>
              <a:t>(operational and professional)</a:t>
            </a:r>
            <a:r>
              <a:rPr lang="en-US" dirty="0">
                <a:solidFill>
                  <a:schemeClr val="accent1">
                    <a:lumMod val="75000"/>
                  </a:schemeClr>
                </a:solidFill>
              </a:rPr>
              <a:t/>
            </a:r>
            <a:br>
              <a:rPr lang="en-US" dirty="0">
                <a:solidFill>
                  <a:schemeClr val="accent1">
                    <a:lumMod val="75000"/>
                  </a:schemeClr>
                </a:solidFill>
              </a:rPr>
            </a:br>
            <a:endParaRPr lang="en-US" dirty="0">
              <a:solidFill>
                <a:schemeClr val="accent1">
                  <a:lumMod val="7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val="1296094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Rectangle 11"/>
          <p:cNvSpPr/>
          <p:nvPr/>
        </p:nvSpPr>
        <p:spPr>
          <a:xfrm>
            <a:off x="76200" y="838200"/>
            <a:ext cx="8610600" cy="5262979"/>
          </a:xfrm>
          <a:prstGeom prst="rect">
            <a:avLst/>
          </a:prstGeom>
        </p:spPr>
        <p:txBody>
          <a:bodyPr wrap="square">
            <a:spAutoFit/>
          </a:bodyPr>
          <a:lstStyle/>
          <a:p>
            <a:r>
              <a:rPr lang="sr-Latn-RS" sz="2400" b="1" dirty="0">
                <a:solidFill>
                  <a:schemeClr val="accent1">
                    <a:lumMod val="75000"/>
                  </a:schemeClr>
                </a:solidFill>
              </a:rPr>
              <a:t>GOALS, WATER USE</a:t>
            </a:r>
            <a:endParaRPr lang="sr-Latn-RS" sz="2400" b="1" dirty="0" smtClean="0">
              <a:solidFill>
                <a:schemeClr val="accent1">
                  <a:lumMod val="75000"/>
                </a:schemeClr>
              </a:solidFill>
            </a:endParaRPr>
          </a:p>
          <a:p>
            <a:r>
              <a:rPr lang="en-US" sz="2400" b="1" dirty="0" smtClean="0">
                <a:solidFill>
                  <a:schemeClr val="accent1">
                    <a:lumMod val="75000"/>
                  </a:schemeClr>
                </a:solidFill>
              </a:rPr>
              <a:t>Water use - Water supply</a:t>
            </a:r>
            <a:endParaRPr lang="sr-Latn-RS" sz="2400" b="1" dirty="0" smtClean="0">
              <a:solidFill>
                <a:schemeClr val="accent1">
                  <a:lumMod val="75000"/>
                </a:schemeClr>
              </a:solidFill>
            </a:endParaRPr>
          </a:p>
          <a:p>
            <a:endParaRPr lang="en-US" sz="2400" dirty="0" smtClean="0">
              <a:solidFill>
                <a:schemeClr val="accent1">
                  <a:lumMod val="75000"/>
                </a:schemeClr>
              </a:solidFill>
            </a:endParaRPr>
          </a:p>
          <a:p>
            <a:pPr marL="285750" indent="-285750">
              <a:buFont typeface="Wingdings" pitchFamily="2" charset="2"/>
              <a:buChar char="Ø"/>
            </a:pPr>
            <a:r>
              <a:rPr lang="en-US" sz="2400" dirty="0" smtClean="0">
                <a:solidFill>
                  <a:schemeClr val="accent1">
                    <a:lumMod val="75000"/>
                  </a:schemeClr>
                </a:solidFill>
              </a:rPr>
              <a:t>increasing </a:t>
            </a:r>
            <a:r>
              <a:rPr lang="en-US" sz="2400" dirty="0">
                <a:solidFill>
                  <a:schemeClr val="accent1">
                    <a:lumMod val="75000"/>
                  </a:schemeClr>
                </a:solidFill>
              </a:rPr>
              <a:t>the coverage of public water supply systems from the current 81% to 93% at the end of the planning period;</a:t>
            </a:r>
          </a:p>
          <a:p>
            <a:pPr marL="285750" indent="-285750">
              <a:buFont typeface="Wingdings" pitchFamily="2" charset="2"/>
              <a:buChar char="Ø"/>
            </a:pPr>
            <a:r>
              <a:rPr lang="en-US" sz="2400" dirty="0">
                <a:solidFill>
                  <a:schemeClr val="accent1">
                    <a:lumMod val="75000"/>
                  </a:schemeClr>
                </a:solidFill>
              </a:rPr>
              <a:t>ensuring a stable supply of water of required quality and reducing the risk of interruption of water supply in excessive and emergency conditions;</a:t>
            </a:r>
          </a:p>
          <a:p>
            <a:pPr marL="285750" indent="-285750">
              <a:buFont typeface="Wingdings" pitchFamily="2" charset="2"/>
              <a:buChar char="Ø"/>
            </a:pPr>
            <a:r>
              <a:rPr lang="en-US" sz="2400" dirty="0">
                <a:solidFill>
                  <a:schemeClr val="accent1">
                    <a:lumMod val="75000"/>
                  </a:schemeClr>
                </a:solidFill>
              </a:rPr>
              <a:t>reduction of unqualified water in public water supply systems to around 25%;</a:t>
            </a:r>
          </a:p>
          <a:p>
            <a:pPr marL="285750" indent="-285750">
              <a:buFont typeface="Wingdings" pitchFamily="2" charset="2"/>
              <a:buChar char="Ø"/>
            </a:pPr>
            <a:r>
              <a:rPr lang="en-US" sz="2400" dirty="0">
                <a:solidFill>
                  <a:schemeClr val="accent1">
                    <a:lumMod val="75000"/>
                  </a:schemeClr>
                </a:solidFill>
              </a:rPr>
              <a:t>the rational use of water, with the gradual achievement of the economic price of water;</a:t>
            </a:r>
          </a:p>
          <a:p>
            <a:pPr marL="285750" indent="-285750">
              <a:buFont typeface="Wingdings" pitchFamily="2" charset="2"/>
              <a:buChar char="Ø"/>
            </a:pPr>
            <a:r>
              <a:rPr lang="en-US" sz="2400" dirty="0">
                <a:solidFill>
                  <a:schemeClr val="accent1">
                    <a:lumMod val="75000"/>
                  </a:schemeClr>
                </a:solidFill>
              </a:rPr>
              <a:t>protection of sources (determination of sanitary protection zones), research, protection and conservation of water resources;</a:t>
            </a:r>
          </a:p>
        </p:txBody>
      </p:sp>
    </p:spTree>
    <p:extLst>
      <p:ext uri="{BB962C8B-B14F-4D97-AF65-F5344CB8AC3E}">
        <p14:creationId xmlns:p14="http://schemas.microsoft.com/office/powerpoint/2010/main" val="2816663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905000"/>
            <a:ext cx="8683600" cy="4363006"/>
          </a:xfrm>
        </p:spPr>
        <p:txBody>
          <a:bodyPr>
            <a:noAutofit/>
          </a:bodyPr>
          <a:lstStyle/>
          <a:p>
            <a:pPr algn="l"/>
            <a:r>
              <a:rPr lang="sr-Latn-RS" sz="2800" dirty="0" smtClean="0"/>
              <a:t/>
            </a:r>
            <a:br>
              <a:rPr lang="sr-Latn-RS" sz="2800" dirty="0" smtClean="0"/>
            </a:br>
            <a:r>
              <a:rPr lang="sr-Latn-RS" sz="2600" dirty="0">
                <a:solidFill>
                  <a:schemeClr val="accent1">
                    <a:lumMod val="75000"/>
                  </a:schemeClr>
                </a:solidFill>
              </a:rPr>
              <a:t>P</a:t>
            </a:r>
            <a:r>
              <a:rPr lang="en-US" sz="2600" dirty="0" err="1" smtClean="0">
                <a:solidFill>
                  <a:schemeClr val="accent1">
                    <a:lumMod val="75000"/>
                  </a:schemeClr>
                </a:solidFill>
              </a:rPr>
              <a:t>rovision</a:t>
            </a:r>
            <a:r>
              <a:rPr lang="en-US" sz="2600" dirty="0" smtClean="0">
                <a:solidFill>
                  <a:schemeClr val="accent1">
                    <a:lumMod val="75000"/>
                  </a:schemeClr>
                </a:solidFill>
              </a:rPr>
              <a:t> </a:t>
            </a:r>
            <a:r>
              <a:rPr lang="en-US" sz="2600" dirty="0">
                <a:solidFill>
                  <a:schemeClr val="accent1">
                    <a:lumMod val="75000"/>
                  </a:schemeClr>
                </a:solidFill>
              </a:rPr>
              <a:t>of sufficient quantities of water for irrigation of 250,000 to 350,000 ha of agricultural land from I and II </a:t>
            </a:r>
            <a:r>
              <a:rPr lang="sr-Latn-RS" sz="2600" dirty="0">
                <a:solidFill>
                  <a:schemeClr val="accent1">
                    <a:lumMod val="75000"/>
                  </a:schemeClr>
                </a:solidFill>
              </a:rPr>
              <a:t>part </a:t>
            </a:r>
            <a:r>
              <a:rPr lang="en-US" sz="2600" dirty="0">
                <a:solidFill>
                  <a:schemeClr val="accent1">
                    <a:lumMod val="75000"/>
                  </a:schemeClr>
                </a:solidFill>
              </a:rPr>
              <a:t>of the development group by the end of the planning period (revitalization of existing systems to about 100,000 ha and construction of new on the surface of 150,000 to 250,000 ha); </a:t>
            </a:r>
            <a:r>
              <a:rPr lang="sr-Latn-RS" sz="2600" dirty="0" smtClean="0">
                <a:solidFill>
                  <a:schemeClr val="accent1">
                    <a:lumMod val="75000"/>
                  </a:schemeClr>
                </a:solidFill>
              </a:rPr>
              <a:t/>
            </a:r>
            <a:br>
              <a:rPr lang="sr-Latn-RS" sz="2600" dirty="0" smtClean="0">
                <a:solidFill>
                  <a:schemeClr val="accent1">
                    <a:lumMod val="75000"/>
                  </a:schemeClr>
                </a:solidFill>
              </a:rPr>
            </a:br>
            <a:r>
              <a:rPr lang="sr-Latn-RS" sz="2600" dirty="0" smtClean="0">
                <a:solidFill>
                  <a:schemeClr val="accent1">
                    <a:lumMod val="75000"/>
                  </a:schemeClr>
                </a:solidFill>
              </a:rPr>
              <a:t/>
            </a:r>
            <a:br>
              <a:rPr lang="sr-Latn-RS" sz="2600" dirty="0" smtClean="0">
                <a:solidFill>
                  <a:schemeClr val="accent1">
                    <a:lumMod val="75000"/>
                  </a:schemeClr>
                </a:solidFill>
              </a:rPr>
            </a:br>
            <a:r>
              <a:rPr lang="sr-Latn-RS" sz="2600" dirty="0">
                <a:solidFill>
                  <a:schemeClr val="accent1">
                    <a:lumMod val="75000"/>
                  </a:schemeClr>
                </a:solidFill>
              </a:rPr>
              <a:t>T</a:t>
            </a:r>
            <a:r>
              <a:rPr lang="en-US" sz="2600" dirty="0" smtClean="0">
                <a:solidFill>
                  <a:schemeClr val="accent1">
                    <a:lumMod val="75000"/>
                  </a:schemeClr>
                </a:solidFill>
              </a:rPr>
              <a:t>he </a:t>
            </a:r>
            <a:r>
              <a:rPr lang="en-US" sz="2600" dirty="0">
                <a:solidFill>
                  <a:schemeClr val="accent1">
                    <a:lumMod val="75000"/>
                  </a:schemeClr>
                </a:solidFill>
              </a:rPr>
              <a:t>rational use of water, the application of adequate consumption norms for individual seed cultures and the education of farmers on modern irrigation techniques, the possibilities of drought protection, the way of association and placement of products.</a:t>
            </a:r>
            <a:r>
              <a:rPr lang="sr-Latn-RS" sz="2600" dirty="0" smtClean="0">
                <a:solidFill>
                  <a:schemeClr val="accent1">
                    <a:lumMod val="75000"/>
                  </a:schemeClr>
                </a:solidFill>
              </a:rPr>
              <a:t/>
            </a:r>
            <a:br>
              <a:rPr lang="sr-Latn-RS" sz="2600" dirty="0" smtClean="0">
                <a:solidFill>
                  <a:schemeClr val="accent1">
                    <a:lumMod val="75000"/>
                  </a:schemeClr>
                </a:solidFill>
              </a:rPr>
            </a:br>
            <a:r>
              <a:rPr lang="sr-Latn-RS" sz="2800" dirty="0" smtClean="0"/>
              <a:t/>
            </a:r>
            <a:br>
              <a:rPr lang="sr-Latn-RS" sz="2800" dirty="0" smtClean="0"/>
            </a:br>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304800" y="688099"/>
            <a:ext cx="5122493" cy="523220"/>
          </a:xfrm>
          <a:prstGeom prst="rect">
            <a:avLst/>
          </a:prstGeom>
        </p:spPr>
        <p:txBody>
          <a:bodyPr wrap="none">
            <a:spAutoFit/>
          </a:bodyPr>
          <a:lstStyle/>
          <a:p>
            <a:r>
              <a:rPr lang="sr-Latn-RS" sz="2800" b="1" dirty="0" smtClean="0">
                <a:solidFill>
                  <a:schemeClr val="accent1">
                    <a:lumMod val="75000"/>
                  </a:schemeClr>
                </a:solidFill>
              </a:rPr>
              <a:t>GOALS, </a:t>
            </a:r>
            <a:r>
              <a:rPr lang="en-US" sz="2800" b="1" dirty="0" smtClean="0">
                <a:solidFill>
                  <a:schemeClr val="accent1">
                    <a:lumMod val="75000"/>
                  </a:schemeClr>
                </a:solidFill>
              </a:rPr>
              <a:t>WATER USE - IRRIGATION</a:t>
            </a:r>
            <a:endParaRPr lang="en-US" sz="2800" b="1" dirty="0">
              <a:solidFill>
                <a:schemeClr val="accent1">
                  <a:lumMod val="75000"/>
                </a:schemeClr>
              </a:solidFill>
            </a:endParaRPr>
          </a:p>
        </p:txBody>
      </p:sp>
    </p:spTree>
    <p:extLst>
      <p:ext uri="{BB962C8B-B14F-4D97-AF65-F5344CB8AC3E}">
        <p14:creationId xmlns:p14="http://schemas.microsoft.com/office/powerpoint/2010/main" val="2102515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399" y="1828800"/>
            <a:ext cx="7722603" cy="3733800"/>
          </a:xfrm>
        </p:spPr>
        <p:txBody>
          <a:bodyPr>
            <a:normAutofit fontScale="90000"/>
          </a:bodyPr>
          <a:lstStyle/>
          <a:p>
            <a:pPr algn="l"/>
            <a:r>
              <a:rPr lang="sr-Latn-RS" sz="3100" dirty="0" smtClean="0">
                <a:solidFill>
                  <a:schemeClr val="accent1">
                    <a:lumMod val="75000"/>
                  </a:schemeClr>
                </a:solidFill>
              </a:rPr>
              <a:t>- </a:t>
            </a:r>
            <a:r>
              <a:rPr lang="en-US" sz="3100" dirty="0" smtClean="0">
                <a:solidFill>
                  <a:schemeClr val="accent1">
                    <a:lumMod val="75000"/>
                  </a:schemeClr>
                </a:solidFill>
              </a:rPr>
              <a:t>in </a:t>
            </a:r>
            <a:r>
              <a:rPr lang="en-US" sz="3100" dirty="0">
                <a:solidFill>
                  <a:schemeClr val="accent1">
                    <a:lumMod val="75000"/>
                  </a:schemeClr>
                </a:solidFill>
              </a:rPr>
              <a:t>accordance with environmental </a:t>
            </a:r>
            <a:r>
              <a:rPr lang="en-US" sz="3100" dirty="0" smtClean="0">
                <a:solidFill>
                  <a:schemeClr val="accent1">
                    <a:lumMod val="75000"/>
                  </a:schemeClr>
                </a:solidFill>
              </a:rPr>
              <a:t>conditions</a:t>
            </a:r>
            <a:r>
              <a:rPr lang="sr-Latn-RS" sz="3100" dirty="0">
                <a:solidFill>
                  <a:schemeClr val="accent1">
                    <a:lumMod val="75000"/>
                  </a:schemeClr>
                </a:solidFill>
              </a:rPr>
              <a:t> </a:t>
            </a:r>
            <a:r>
              <a:rPr lang="sr-Latn-RS" sz="3100" dirty="0" smtClean="0">
                <a:solidFill>
                  <a:schemeClr val="accent1">
                    <a:lumMod val="75000"/>
                  </a:schemeClr>
                </a:solidFill>
              </a:rPr>
              <a:t>i.e. with minimum of hydromorfological alterations</a:t>
            </a:r>
            <a:br>
              <a:rPr lang="sr-Latn-RS" sz="3100" dirty="0" smtClean="0">
                <a:solidFill>
                  <a:schemeClr val="accent1">
                    <a:lumMod val="75000"/>
                  </a:schemeClr>
                </a:solidFill>
              </a:rPr>
            </a:br>
            <a:r>
              <a:rPr lang="sr-Latn-RS" sz="3100" dirty="0">
                <a:solidFill>
                  <a:schemeClr val="accent1">
                    <a:lumMod val="75000"/>
                  </a:schemeClr>
                </a:solidFill>
              </a:rPr>
              <a:t/>
            </a:r>
            <a:br>
              <a:rPr lang="sr-Latn-RS" sz="3100" dirty="0">
                <a:solidFill>
                  <a:schemeClr val="accent1">
                    <a:lumMod val="75000"/>
                  </a:schemeClr>
                </a:solidFill>
              </a:rPr>
            </a:br>
            <a:r>
              <a:rPr lang="sr-Latn-RS" sz="3100" dirty="0" smtClean="0">
                <a:solidFill>
                  <a:schemeClr val="accent1">
                    <a:lumMod val="75000"/>
                  </a:schemeClr>
                </a:solidFill>
              </a:rPr>
              <a:t>- </a:t>
            </a:r>
            <a:r>
              <a:rPr lang="en-US" sz="3100" dirty="0" smtClean="0">
                <a:solidFill>
                  <a:schemeClr val="accent1">
                    <a:lumMod val="75000"/>
                  </a:schemeClr>
                </a:solidFill>
              </a:rPr>
              <a:t>the </a:t>
            </a:r>
            <a:r>
              <a:rPr lang="en-US" sz="3100" dirty="0">
                <a:solidFill>
                  <a:schemeClr val="accent1">
                    <a:lumMod val="75000"/>
                  </a:schemeClr>
                </a:solidFill>
              </a:rPr>
              <a:t>exploitation of </a:t>
            </a:r>
            <a:r>
              <a:rPr lang="sr-Latn-RS" sz="3100" dirty="0" smtClean="0">
                <a:solidFill>
                  <a:schemeClr val="accent1">
                    <a:lumMod val="75000"/>
                  </a:schemeClr>
                </a:solidFill>
              </a:rPr>
              <a:t>the </a:t>
            </a:r>
            <a:r>
              <a:rPr lang="en-US" sz="3100" dirty="0" smtClean="0">
                <a:solidFill>
                  <a:schemeClr val="accent1">
                    <a:lumMod val="75000"/>
                  </a:schemeClr>
                </a:solidFill>
              </a:rPr>
              <a:t>river </a:t>
            </a:r>
            <a:r>
              <a:rPr lang="sr-Latn-RS" sz="3100" dirty="0" smtClean="0">
                <a:solidFill>
                  <a:schemeClr val="accent1">
                    <a:lumMod val="75000"/>
                  </a:schemeClr>
                </a:solidFill>
              </a:rPr>
              <a:t>deposits</a:t>
            </a:r>
            <a:r>
              <a:rPr lang="en-US" sz="3100" dirty="0" smtClean="0">
                <a:solidFill>
                  <a:schemeClr val="accent1">
                    <a:lumMod val="75000"/>
                  </a:schemeClr>
                </a:solidFill>
              </a:rPr>
              <a:t> </a:t>
            </a:r>
            <a:r>
              <a:rPr lang="en-US" sz="3100" dirty="0">
                <a:solidFill>
                  <a:schemeClr val="accent1">
                    <a:lumMod val="75000"/>
                  </a:schemeClr>
                </a:solidFill>
              </a:rPr>
              <a:t>is primarily directed to the preservation and / or improvement of the water regime</a:t>
            </a:r>
            <a:r>
              <a:rPr lang="en-US" sz="3100" dirty="0" smtClean="0">
                <a:solidFill>
                  <a:schemeClr val="accent1">
                    <a:lumMod val="75000"/>
                  </a:schemeClr>
                </a:solidFill>
              </a:rPr>
              <a:t>,</a:t>
            </a:r>
            <a:r>
              <a:rPr lang="sr-Latn-RS" sz="3100" dirty="0" smtClean="0">
                <a:solidFill>
                  <a:schemeClr val="accent1">
                    <a:lumMod val="75000"/>
                  </a:schemeClr>
                </a:solidFill>
              </a:rPr>
              <a:t> and</a:t>
            </a:r>
            <a:r>
              <a:rPr lang="en-US" sz="3100" dirty="0" smtClean="0">
                <a:solidFill>
                  <a:schemeClr val="accent1">
                    <a:lumMod val="75000"/>
                  </a:schemeClr>
                </a:solidFill>
              </a:rPr>
              <a:t> </a:t>
            </a:r>
            <a:r>
              <a:rPr lang="en-US" sz="3100" dirty="0">
                <a:solidFill>
                  <a:schemeClr val="accent1">
                    <a:lumMod val="75000"/>
                  </a:schemeClr>
                </a:solidFill>
              </a:rPr>
              <a:t>conditioned by the smallest disturbance of the aquatic and coastal </a:t>
            </a:r>
            <a:r>
              <a:rPr lang="en-US" sz="3100" dirty="0" smtClean="0">
                <a:solidFill>
                  <a:schemeClr val="accent1">
                    <a:lumMod val="75000"/>
                  </a:schemeClr>
                </a:solidFill>
              </a:rPr>
              <a:t>ecosystems</a:t>
            </a:r>
            <a:endParaRPr lang="en-US" sz="2800" dirty="0">
              <a:solidFill>
                <a:schemeClr val="accent1">
                  <a:lumMod val="7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381000" y="1295400"/>
            <a:ext cx="6004016" cy="584775"/>
          </a:xfrm>
          <a:prstGeom prst="rect">
            <a:avLst/>
          </a:prstGeom>
        </p:spPr>
        <p:txBody>
          <a:bodyPr wrap="none">
            <a:spAutoFit/>
          </a:bodyPr>
          <a:lstStyle/>
          <a:p>
            <a:r>
              <a:rPr lang="en-US" sz="3200" b="1" dirty="0" smtClean="0">
                <a:solidFill>
                  <a:schemeClr val="accent1">
                    <a:lumMod val="75000"/>
                  </a:schemeClr>
                </a:solidFill>
              </a:rPr>
              <a:t>RESTORATION </a:t>
            </a:r>
            <a:r>
              <a:rPr lang="en-US" sz="3200" b="1" dirty="0">
                <a:solidFill>
                  <a:schemeClr val="accent1">
                    <a:lumMod val="75000"/>
                  </a:schemeClr>
                </a:solidFill>
              </a:rPr>
              <a:t>OF WATERCOURSES</a:t>
            </a:r>
          </a:p>
        </p:txBody>
      </p:sp>
    </p:spTree>
    <p:extLst>
      <p:ext uri="{BB962C8B-B14F-4D97-AF65-F5344CB8AC3E}">
        <p14:creationId xmlns:p14="http://schemas.microsoft.com/office/powerpoint/2010/main" val="1511878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066800"/>
            <a:ext cx="8229600" cy="4648200"/>
          </a:xfrm>
        </p:spPr>
        <p:txBody>
          <a:bodyPr>
            <a:noAutofit/>
          </a:bodyPr>
          <a:lstStyle/>
          <a:p>
            <a:pPr algn="l"/>
            <a:r>
              <a:rPr lang="sr-Latn-RS" sz="2800" b="1" dirty="0" smtClean="0">
                <a:solidFill>
                  <a:schemeClr val="accent1">
                    <a:lumMod val="75000"/>
                  </a:schemeClr>
                </a:solidFill>
              </a:rPr>
              <a:t>GOALS,</a:t>
            </a:r>
            <a:r>
              <a:rPr lang="en-US" sz="2800" b="1" dirty="0" smtClean="0">
                <a:solidFill>
                  <a:schemeClr val="accent1">
                    <a:lumMod val="75000"/>
                  </a:schemeClr>
                </a:solidFill>
              </a:rPr>
              <a:t> </a:t>
            </a:r>
            <a:r>
              <a:rPr lang="sr-Latn-RS" sz="2800" b="1" dirty="0" smtClean="0">
                <a:solidFill>
                  <a:schemeClr val="accent1">
                    <a:lumMod val="75000"/>
                  </a:schemeClr>
                </a:solidFill>
              </a:rPr>
              <a:t>FLOOD PROTECTION</a:t>
            </a:r>
            <a:br>
              <a:rPr lang="sr-Latn-RS" sz="2800" b="1" dirty="0" smtClean="0">
                <a:solidFill>
                  <a:schemeClr val="accent1">
                    <a:lumMod val="75000"/>
                  </a:schemeClr>
                </a:solidFill>
              </a:rPr>
            </a:br>
            <a:r>
              <a:rPr lang="sr-Latn-RS" sz="2800" dirty="0" smtClean="0">
                <a:solidFill>
                  <a:schemeClr val="accent1">
                    <a:lumMod val="75000"/>
                  </a:schemeClr>
                </a:solidFill>
              </a:rPr>
              <a:t/>
            </a:r>
            <a:br>
              <a:rPr lang="sr-Latn-RS" sz="2800" dirty="0" smtClean="0">
                <a:solidFill>
                  <a:schemeClr val="accent1">
                    <a:lumMod val="75000"/>
                  </a:schemeClr>
                </a:solidFill>
              </a:rPr>
            </a:br>
            <a:r>
              <a:rPr lang="sr-Latn-RS" sz="2800" dirty="0" smtClean="0">
                <a:solidFill>
                  <a:schemeClr val="accent1">
                    <a:lumMod val="75000"/>
                  </a:schemeClr>
                </a:solidFill>
              </a:rPr>
              <a:t>- </a:t>
            </a:r>
            <a:r>
              <a:rPr lang="en-US" sz="2800" dirty="0" smtClean="0">
                <a:solidFill>
                  <a:schemeClr val="accent1">
                    <a:lumMod val="75000"/>
                  </a:schemeClr>
                </a:solidFill>
              </a:rPr>
              <a:t>reducing </a:t>
            </a:r>
            <a:r>
              <a:rPr lang="en-US" sz="2800" dirty="0">
                <a:solidFill>
                  <a:schemeClr val="accent1">
                    <a:lumMod val="75000"/>
                  </a:schemeClr>
                </a:solidFill>
              </a:rPr>
              <a:t>damage and flood </a:t>
            </a:r>
            <a:r>
              <a:rPr lang="en-US" sz="2800" dirty="0" smtClean="0">
                <a:solidFill>
                  <a:schemeClr val="accent1">
                    <a:lumMod val="75000"/>
                  </a:schemeClr>
                </a:solidFill>
              </a:rPr>
              <a:t>risk</a:t>
            </a:r>
            <a:r>
              <a:rPr lang="sr-Latn-RS" sz="2800" dirty="0" smtClean="0">
                <a:solidFill>
                  <a:schemeClr val="accent1">
                    <a:lumMod val="75000"/>
                  </a:schemeClr>
                </a:solidFill>
              </a:rPr>
              <a:t/>
            </a:r>
            <a:br>
              <a:rPr lang="sr-Latn-RS" sz="2800" dirty="0" smtClean="0">
                <a:solidFill>
                  <a:schemeClr val="accent1">
                    <a:lumMod val="75000"/>
                  </a:schemeClr>
                </a:solidFill>
              </a:rPr>
            </a:br>
            <a:r>
              <a:rPr lang="sr-Latn-RS" sz="2800" dirty="0" smtClean="0">
                <a:solidFill>
                  <a:schemeClr val="accent1">
                    <a:lumMod val="75000"/>
                  </a:schemeClr>
                </a:solidFill>
              </a:rPr>
              <a:t>- </a:t>
            </a:r>
            <a:r>
              <a:rPr lang="en-US" sz="2800" dirty="0" smtClean="0">
                <a:solidFill>
                  <a:schemeClr val="accent1">
                    <a:lumMod val="75000"/>
                  </a:schemeClr>
                </a:solidFill>
              </a:rPr>
              <a:t>upgrading</a:t>
            </a:r>
            <a:r>
              <a:rPr lang="en-US" sz="2800" dirty="0">
                <a:solidFill>
                  <a:schemeClr val="accent1">
                    <a:lumMod val="75000"/>
                  </a:schemeClr>
                </a:solidFill>
              </a:rPr>
              <a:t>, reconstruction and regular maintenance of </a:t>
            </a:r>
            <a:r>
              <a:rPr lang="sr-Latn-RS" sz="2800" dirty="0" smtClean="0">
                <a:solidFill>
                  <a:schemeClr val="accent1">
                    <a:lumMod val="75000"/>
                  </a:schemeClr>
                </a:solidFill>
              </a:rPr>
              <a:t>protective </a:t>
            </a:r>
            <a:r>
              <a:rPr lang="en-US" sz="2800" dirty="0" smtClean="0">
                <a:solidFill>
                  <a:schemeClr val="accent1">
                    <a:lumMod val="75000"/>
                  </a:schemeClr>
                </a:solidFill>
              </a:rPr>
              <a:t>water facilities</a:t>
            </a:r>
            <a:r>
              <a:rPr lang="sr-Latn-RS" sz="2800" dirty="0" smtClean="0">
                <a:solidFill>
                  <a:schemeClr val="accent1">
                    <a:lumMod val="75000"/>
                  </a:schemeClr>
                </a:solidFill>
              </a:rPr>
              <a:t> </a:t>
            </a:r>
            <a:r>
              <a:rPr lang="sr-Latn-RS" sz="2800" dirty="0">
                <a:solidFill>
                  <a:schemeClr val="accent1">
                    <a:lumMod val="75000"/>
                  </a:schemeClr>
                </a:solidFill>
              </a:rPr>
              <a:t/>
            </a:r>
            <a:br>
              <a:rPr lang="sr-Latn-RS" sz="2800" dirty="0">
                <a:solidFill>
                  <a:schemeClr val="accent1">
                    <a:lumMod val="75000"/>
                  </a:schemeClr>
                </a:solidFill>
              </a:rPr>
            </a:br>
            <a:r>
              <a:rPr lang="sr-Latn-RS" sz="2800" dirty="0" smtClean="0">
                <a:solidFill>
                  <a:schemeClr val="accent1">
                    <a:lumMod val="75000"/>
                  </a:schemeClr>
                </a:solidFill>
              </a:rPr>
              <a:t>- active </a:t>
            </a:r>
            <a:r>
              <a:rPr lang="sr-Latn-RS" sz="2800" dirty="0">
                <a:solidFill>
                  <a:schemeClr val="accent1">
                    <a:lumMod val="75000"/>
                  </a:schemeClr>
                </a:solidFill>
              </a:rPr>
              <a:t>protection </a:t>
            </a:r>
            <a:r>
              <a:rPr lang="sr-Latn-RS" sz="2800" dirty="0" smtClean="0">
                <a:solidFill>
                  <a:schemeClr val="accent1">
                    <a:lumMod val="75000"/>
                  </a:schemeClr>
                </a:solidFill>
              </a:rPr>
              <a:t>measures</a:t>
            </a:r>
            <a:br>
              <a:rPr lang="sr-Latn-RS" sz="2800" dirty="0" smtClean="0">
                <a:solidFill>
                  <a:schemeClr val="accent1">
                    <a:lumMod val="75000"/>
                  </a:schemeClr>
                </a:solidFill>
              </a:rPr>
            </a:br>
            <a:r>
              <a:rPr lang="sr-Latn-RS" sz="2800" dirty="0" smtClean="0">
                <a:solidFill>
                  <a:schemeClr val="accent1">
                    <a:lumMod val="75000"/>
                  </a:schemeClr>
                </a:solidFill>
              </a:rPr>
              <a:t>- </a:t>
            </a:r>
            <a:r>
              <a:rPr lang="en-US" sz="2800" dirty="0" smtClean="0">
                <a:solidFill>
                  <a:schemeClr val="accent1">
                    <a:lumMod val="75000"/>
                  </a:schemeClr>
                </a:solidFill>
              </a:rPr>
              <a:t>adequate </a:t>
            </a:r>
            <a:r>
              <a:rPr lang="en-US" sz="2800" dirty="0">
                <a:solidFill>
                  <a:schemeClr val="accent1">
                    <a:lumMod val="75000"/>
                  </a:schemeClr>
                </a:solidFill>
              </a:rPr>
              <a:t>use of aquatic land and potentially flooded zones</a:t>
            </a:r>
            <a:r>
              <a:rPr lang="en-US" sz="2800" dirty="0" smtClean="0">
                <a:solidFill>
                  <a:schemeClr val="accent1">
                    <a:lumMod val="75000"/>
                  </a:schemeClr>
                </a:solidFill>
              </a:rPr>
              <a:t>;</a:t>
            </a:r>
            <a:r>
              <a:rPr lang="sr-Latn-RS" sz="2800" dirty="0" smtClean="0">
                <a:solidFill>
                  <a:schemeClr val="accent1">
                    <a:lumMod val="75000"/>
                  </a:schemeClr>
                </a:solidFill>
              </a:rPr>
              <a:t/>
            </a:r>
            <a:br>
              <a:rPr lang="sr-Latn-RS" sz="2800" dirty="0" smtClean="0">
                <a:solidFill>
                  <a:schemeClr val="accent1">
                    <a:lumMod val="75000"/>
                  </a:schemeClr>
                </a:solidFill>
              </a:rPr>
            </a:br>
            <a:r>
              <a:rPr lang="sr-Latn-RS" sz="2800" dirty="0" smtClean="0">
                <a:solidFill>
                  <a:schemeClr val="accent1">
                    <a:lumMod val="75000"/>
                  </a:schemeClr>
                </a:solidFill>
              </a:rPr>
              <a:t>- </a:t>
            </a:r>
            <a:r>
              <a:rPr lang="en-US" sz="2800" dirty="0" smtClean="0">
                <a:solidFill>
                  <a:schemeClr val="accent1">
                    <a:lumMod val="75000"/>
                  </a:schemeClr>
                </a:solidFill>
              </a:rPr>
              <a:t>the </a:t>
            </a:r>
            <a:r>
              <a:rPr lang="en-US" sz="2800" dirty="0">
                <a:solidFill>
                  <a:schemeClr val="accent1">
                    <a:lumMod val="75000"/>
                  </a:schemeClr>
                </a:solidFill>
              </a:rPr>
              <a:t>most vulnerable facilities, plants and installations, which are of particular importance for the security of the population must be set up from the risk area</a:t>
            </a: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val="614110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066800"/>
            <a:ext cx="8229600" cy="4648200"/>
          </a:xfrm>
        </p:spPr>
        <p:txBody>
          <a:bodyPr>
            <a:noAutofit/>
          </a:bodyPr>
          <a:lstStyle/>
          <a:p>
            <a:pPr algn="l"/>
            <a:r>
              <a:rPr lang="sr-Latn-RS" sz="2800" b="1" dirty="0" smtClean="0">
                <a:solidFill>
                  <a:schemeClr val="accent1">
                    <a:lumMod val="75000"/>
                  </a:schemeClr>
                </a:solidFill>
              </a:rPr>
              <a:t>GOALS,</a:t>
            </a:r>
            <a:r>
              <a:rPr lang="en-US" sz="2800" b="1" dirty="0" smtClean="0">
                <a:solidFill>
                  <a:schemeClr val="accent1">
                    <a:lumMod val="75000"/>
                  </a:schemeClr>
                </a:solidFill>
              </a:rPr>
              <a:t> </a:t>
            </a:r>
            <a:r>
              <a:rPr lang="sr-Latn-RS" sz="2800" b="1" dirty="0" smtClean="0">
                <a:solidFill>
                  <a:schemeClr val="accent1">
                    <a:lumMod val="75000"/>
                  </a:schemeClr>
                </a:solidFill>
              </a:rPr>
              <a:t>WATER</a:t>
            </a:r>
            <a:r>
              <a:rPr lang="sr-Latn-RS" sz="2800" b="1" dirty="0" smtClean="0">
                <a:solidFill>
                  <a:schemeClr val="accent1">
                    <a:lumMod val="75000"/>
                  </a:schemeClr>
                </a:solidFill>
              </a:rPr>
              <a:t> PROTECTION</a:t>
            </a:r>
            <a:br>
              <a:rPr lang="sr-Latn-RS" sz="2800" b="1" dirty="0" smtClean="0">
                <a:solidFill>
                  <a:schemeClr val="accent1">
                    <a:lumMod val="75000"/>
                  </a:schemeClr>
                </a:solidFill>
              </a:rPr>
            </a:br>
            <a:r>
              <a:rPr lang="sr-Latn-RS" sz="2800" b="1" dirty="0" smtClean="0">
                <a:solidFill>
                  <a:schemeClr val="accent1">
                    <a:lumMod val="75000"/>
                  </a:schemeClr>
                </a:solidFill>
              </a:rPr>
              <a:t/>
            </a:r>
            <a:br>
              <a:rPr lang="sr-Latn-RS" sz="2800" b="1" dirty="0" smtClean="0">
                <a:solidFill>
                  <a:schemeClr val="accent1">
                    <a:lumMod val="75000"/>
                  </a:schemeClr>
                </a:solidFill>
              </a:rPr>
            </a:br>
            <a:r>
              <a:rPr lang="en-US" sz="2800" b="1" dirty="0" smtClean="0">
                <a:solidFill>
                  <a:srgbClr val="FF0000"/>
                </a:solidFill>
              </a:rPr>
              <a:t>OUR </a:t>
            </a:r>
            <a:r>
              <a:rPr lang="en-US" sz="2800" b="1" dirty="0">
                <a:solidFill>
                  <a:srgbClr val="FF0000"/>
                </a:solidFill>
              </a:rPr>
              <a:t>GOAL</a:t>
            </a:r>
            <a:r>
              <a:rPr lang="en-US" sz="2800" dirty="0"/>
              <a:t/>
            </a:r>
            <a:br>
              <a:rPr lang="en-US" sz="2800" dirty="0"/>
            </a:br>
            <a:r>
              <a:rPr lang="en-US" sz="2800" dirty="0">
                <a:solidFill>
                  <a:schemeClr val="accent1">
                    <a:lumMod val="75000"/>
                  </a:schemeClr>
                </a:solidFill>
              </a:rPr>
              <a:t>Increasing the number and </a:t>
            </a:r>
            <a:r>
              <a:rPr lang="en-US" sz="2800" dirty="0" smtClean="0">
                <a:solidFill>
                  <a:schemeClr val="accent1">
                    <a:lumMod val="75000"/>
                  </a:schemeClr>
                </a:solidFill>
              </a:rPr>
              <a:t>efficiency</a:t>
            </a:r>
            <a:r>
              <a:rPr lang="sr-Latn-RS" sz="2800" dirty="0" smtClean="0">
                <a:solidFill>
                  <a:schemeClr val="accent1">
                    <a:lumMod val="75000"/>
                  </a:schemeClr>
                </a:solidFill>
              </a:rPr>
              <a:t> </a:t>
            </a:r>
            <a:r>
              <a:rPr lang="en-US" sz="2800" dirty="0" smtClean="0">
                <a:solidFill>
                  <a:schemeClr val="accent1">
                    <a:lumMod val="75000"/>
                  </a:schemeClr>
                </a:solidFill>
              </a:rPr>
              <a:t>of </a:t>
            </a:r>
            <a:r>
              <a:rPr lang="en-US" sz="2800" dirty="0">
                <a:solidFill>
                  <a:schemeClr val="accent1">
                    <a:lumMod val="75000"/>
                  </a:schemeClr>
                </a:solidFill>
              </a:rPr>
              <a:t>waste water treatment </a:t>
            </a:r>
            <a:r>
              <a:rPr lang="en-US" sz="2800" dirty="0" smtClean="0">
                <a:solidFill>
                  <a:schemeClr val="accent1">
                    <a:lumMod val="75000"/>
                  </a:schemeClr>
                </a:solidFill>
              </a:rPr>
              <a:t>plants</a:t>
            </a:r>
            <a:r>
              <a:rPr lang="sr-Latn-RS" sz="2800" dirty="0" smtClean="0"/>
              <a:t/>
            </a:r>
            <a:br>
              <a:rPr lang="sr-Latn-RS" sz="2800" dirty="0" smtClean="0"/>
            </a:br>
            <a:r>
              <a:rPr lang="sr-Latn-RS" sz="2800" dirty="0" smtClean="0"/>
              <a:t/>
            </a:r>
            <a:br>
              <a:rPr lang="sr-Latn-RS" sz="2800" dirty="0" smtClean="0"/>
            </a:br>
            <a:r>
              <a:rPr lang="en-US" sz="2800" b="1" dirty="0" smtClean="0">
                <a:solidFill>
                  <a:srgbClr val="FF0000"/>
                </a:solidFill>
              </a:rPr>
              <a:t>OUR </a:t>
            </a:r>
            <a:r>
              <a:rPr lang="en-US" sz="2800" b="1" dirty="0">
                <a:solidFill>
                  <a:srgbClr val="FF0000"/>
                </a:solidFill>
              </a:rPr>
              <a:t>MISSION</a:t>
            </a:r>
            <a:r>
              <a:rPr lang="en-US" sz="2800" dirty="0"/>
              <a:t/>
            </a:r>
            <a:br>
              <a:rPr lang="en-US" sz="2800" dirty="0"/>
            </a:br>
            <a:r>
              <a:rPr lang="en-US" sz="2800" dirty="0">
                <a:solidFill>
                  <a:schemeClr val="accent1">
                    <a:lumMod val="75000"/>
                  </a:schemeClr>
                </a:solidFill>
              </a:rPr>
              <a:t>To protect and preserve surface water resources, to protect </a:t>
            </a:r>
            <a:r>
              <a:rPr lang="en-US" sz="2800" dirty="0" smtClean="0">
                <a:solidFill>
                  <a:schemeClr val="accent1">
                    <a:lumMod val="75000"/>
                  </a:schemeClr>
                </a:solidFill>
              </a:rPr>
              <a:t>against</a:t>
            </a:r>
            <a:r>
              <a:rPr lang="sr-Latn-RS" sz="2800" dirty="0" smtClean="0">
                <a:solidFill>
                  <a:schemeClr val="accent1">
                    <a:lumMod val="75000"/>
                  </a:schemeClr>
                </a:solidFill>
              </a:rPr>
              <a:t> </a:t>
            </a:r>
            <a:r>
              <a:rPr lang="en-US" sz="2800" dirty="0" smtClean="0">
                <a:solidFill>
                  <a:schemeClr val="accent1">
                    <a:lumMod val="75000"/>
                  </a:schemeClr>
                </a:solidFill>
              </a:rPr>
              <a:t>polluters </a:t>
            </a:r>
            <a:r>
              <a:rPr lang="en-US" sz="2800" dirty="0">
                <a:solidFill>
                  <a:schemeClr val="accent1">
                    <a:lumMod val="75000"/>
                  </a:schemeClr>
                </a:solidFill>
              </a:rPr>
              <a:t>and provide a safe and reliable water use for </a:t>
            </a:r>
            <a:r>
              <a:rPr lang="en-US" sz="2800" dirty="0" err="1" smtClean="0">
                <a:solidFill>
                  <a:schemeClr val="accent1">
                    <a:lumMod val="75000"/>
                  </a:schemeClr>
                </a:solidFill>
              </a:rPr>
              <a:t>population,agriculture</a:t>
            </a:r>
            <a:r>
              <a:rPr lang="en-US" sz="2800" dirty="0" smtClean="0">
                <a:solidFill>
                  <a:schemeClr val="accent1">
                    <a:lumMod val="75000"/>
                  </a:schemeClr>
                </a:solidFill>
              </a:rPr>
              <a:t> </a:t>
            </a:r>
            <a:r>
              <a:rPr lang="en-US" sz="2800" dirty="0">
                <a:solidFill>
                  <a:schemeClr val="accent1">
                    <a:lumMod val="75000"/>
                  </a:schemeClr>
                </a:solidFill>
              </a:rPr>
              <a:t>and economy as well as recreational use of rivers and canals.</a:t>
            </a:r>
            <a:endParaRPr lang="en-US" sz="2800" dirty="0">
              <a:solidFill>
                <a:schemeClr val="accent1">
                  <a:lumMod val="7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val="3788419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949709"/>
            <a:ext cx="4109654" cy="4460491"/>
          </a:xfrm>
        </p:spPr>
        <p:txBody>
          <a:bodyPr>
            <a:normAutofit/>
          </a:bodyPr>
          <a:lstStyle/>
          <a:p>
            <a:pPr marL="838200" indent="-838200">
              <a:defRPr/>
            </a:pPr>
            <a:r>
              <a:rPr lang="en-US" b="1" dirty="0">
                <a:solidFill>
                  <a:schemeClr val="accent1">
                    <a:lumMod val="75000"/>
                  </a:schemeClr>
                </a:solidFill>
                <a:effectLst>
                  <a:outerShdw blurRad="38100" dist="38100" dir="2700000" algn="tl">
                    <a:srgbClr val="000000"/>
                  </a:outerShdw>
                </a:effectLst>
                <a:latin typeface="Arial" pitchFamily="34" charset="0"/>
              </a:rPr>
              <a:t/>
            </a:r>
            <a:br>
              <a:rPr lang="en-US" b="1" dirty="0">
                <a:solidFill>
                  <a:schemeClr val="accent1">
                    <a:lumMod val="75000"/>
                  </a:schemeClr>
                </a:solidFill>
                <a:effectLst>
                  <a:outerShdw blurRad="38100" dist="38100" dir="2700000" algn="tl">
                    <a:srgbClr val="000000"/>
                  </a:outerShdw>
                </a:effectLst>
                <a:latin typeface="Arial" pitchFamily="34" charset="0"/>
              </a:rPr>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2" y="685799"/>
            <a:ext cx="9058172" cy="55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810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457200" y="949709"/>
            <a:ext cx="7924800" cy="5262979"/>
          </a:xfrm>
          <a:prstGeom prst="rect">
            <a:avLst/>
          </a:prstGeom>
        </p:spPr>
        <p:txBody>
          <a:bodyPr wrap="square">
            <a:spAutoFit/>
          </a:bodyPr>
          <a:lstStyle/>
          <a:p>
            <a:r>
              <a:rPr lang="en-US" sz="2400" b="1" dirty="0" smtClean="0">
                <a:solidFill>
                  <a:schemeClr val="accent1">
                    <a:lumMod val="75000"/>
                  </a:schemeClr>
                </a:solidFill>
              </a:rPr>
              <a:t>THE </a:t>
            </a:r>
            <a:r>
              <a:rPr lang="en-US" sz="2400" b="1" dirty="0">
                <a:solidFill>
                  <a:schemeClr val="accent1">
                    <a:lumMod val="75000"/>
                  </a:schemeClr>
                </a:solidFill>
              </a:rPr>
              <a:t>MOST IMPORTANT ACTIVITIES NEEDED FOR WATER </a:t>
            </a:r>
            <a:r>
              <a:rPr lang="en-US" sz="2400" b="1" dirty="0" smtClean="0">
                <a:solidFill>
                  <a:schemeClr val="accent1">
                    <a:lumMod val="75000"/>
                  </a:schemeClr>
                </a:solidFill>
              </a:rPr>
              <a:t>MANAGEMENT</a:t>
            </a:r>
            <a:endParaRPr lang="sr-Latn-RS" sz="2400" b="1" dirty="0" smtClean="0">
              <a:solidFill>
                <a:schemeClr val="accent1">
                  <a:lumMod val="75000"/>
                </a:schemeClr>
              </a:solidFill>
            </a:endParaRPr>
          </a:p>
          <a:p>
            <a:endParaRPr lang="en-US" sz="2400" dirty="0">
              <a:solidFill>
                <a:schemeClr val="accent1">
                  <a:lumMod val="75000"/>
                </a:schemeClr>
              </a:solidFill>
            </a:endParaRPr>
          </a:p>
          <a:p>
            <a:r>
              <a:rPr lang="en-US" sz="2400" dirty="0" smtClean="0">
                <a:solidFill>
                  <a:schemeClr val="accent1">
                    <a:lumMod val="75000"/>
                  </a:schemeClr>
                </a:solidFill>
              </a:rPr>
              <a:t>The </a:t>
            </a:r>
            <a:r>
              <a:rPr lang="en-US" sz="2400" dirty="0">
                <a:solidFill>
                  <a:schemeClr val="accent1">
                    <a:lumMod val="75000"/>
                  </a:schemeClr>
                </a:solidFill>
              </a:rPr>
              <a:t>precondition for achieving long-term and strategic goals in all water areas and branches is to establish an appropriate water management system, which includes</a:t>
            </a:r>
            <a:r>
              <a:rPr lang="en-US" sz="2400" dirty="0" smtClean="0">
                <a:solidFill>
                  <a:schemeClr val="accent1">
                    <a:lumMod val="75000"/>
                  </a:schemeClr>
                </a:solidFill>
              </a:rPr>
              <a:t>:</a:t>
            </a:r>
            <a:endParaRPr lang="sr-Latn-RS" sz="2400" dirty="0" smtClean="0">
              <a:solidFill>
                <a:schemeClr val="accent1">
                  <a:lumMod val="75000"/>
                </a:schemeClr>
              </a:solidFill>
            </a:endParaRPr>
          </a:p>
          <a:p>
            <a:endParaRPr lang="sr-Latn-RS" sz="2400" dirty="0" smtClean="0">
              <a:solidFill>
                <a:schemeClr val="accent1">
                  <a:lumMod val="75000"/>
                </a:schemeClr>
              </a:solidFill>
            </a:endParaRPr>
          </a:p>
          <a:p>
            <a:pPr marL="342900" indent="-342900">
              <a:buFont typeface="Arial" pitchFamily="34" charset="0"/>
              <a:buChar char="•"/>
            </a:pPr>
            <a:r>
              <a:rPr lang="en-US" sz="2400" dirty="0" smtClean="0">
                <a:solidFill>
                  <a:schemeClr val="accent1">
                    <a:lumMod val="75000"/>
                  </a:schemeClr>
                </a:solidFill>
              </a:rPr>
              <a:t>Completion </a:t>
            </a:r>
            <a:r>
              <a:rPr lang="en-US" sz="2400" dirty="0">
                <a:solidFill>
                  <a:schemeClr val="accent1">
                    <a:lumMod val="75000"/>
                  </a:schemeClr>
                </a:solidFill>
              </a:rPr>
              <a:t>of legal regulations, </a:t>
            </a:r>
            <a:r>
              <a:rPr lang="en-US" sz="2400" dirty="0" smtClean="0">
                <a:solidFill>
                  <a:schemeClr val="accent1">
                    <a:lumMod val="75000"/>
                  </a:schemeClr>
                </a:solidFill>
              </a:rPr>
              <a:t>i</a:t>
            </a:r>
            <a:r>
              <a:rPr lang="sr-Latn-RS" sz="2400" dirty="0" smtClean="0">
                <a:solidFill>
                  <a:schemeClr val="accent1">
                    <a:lumMod val="75000"/>
                  </a:schemeClr>
                </a:solidFill>
              </a:rPr>
              <a:t>.</a:t>
            </a:r>
            <a:r>
              <a:rPr lang="en-US" sz="2400" dirty="0" smtClean="0">
                <a:solidFill>
                  <a:schemeClr val="accent1">
                    <a:lumMod val="75000"/>
                  </a:schemeClr>
                </a:solidFill>
              </a:rPr>
              <a:t>e</a:t>
            </a:r>
            <a:r>
              <a:rPr lang="sr-Latn-RS" sz="2400" dirty="0">
                <a:solidFill>
                  <a:schemeClr val="accent1">
                    <a:lumMod val="75000"/>
                  </a:schemeClr>
                </a:solidFill>
              </a:rPr>
              <a:t>.</a:t>
            </a:r>
            <a:r>
              <a:rPr lang="en-US" sz="2400" dirty="0" smtClean="0">
                <a:solidFill>
                  <a:schemeClr val="accent1">
                    <a:lumMod val="75000"/>
                  </a:schemeClr>
                </a:solidFill>
              </a:rPr>
              <a:t> </a:t>
            </a:r>
            <a:r>
              <a:rPr lang="en-US" sz="2400" dirty="0">
                <a:solidFill>
                  <a:srgbClr val="FF0000"/>
                </a:solidFill>
              </a:rPr>
              <a:t>adoption of bylaws </a:t>
            </a:r>
            <a:r>
              <a:rPr lang="en-US" sz="2400" dirty="0">
                <a:solidFill>
                  <a:schemeClr val="accent1">
                    <a:lumMod val="75000"/>
                  </a:schemeClr>
                </a:solidFill>
              </a:rPr>
              <a:t>in accordance with the Law on Waters (including amendments to this document in the process of harmonization with EU regulations</a:t>
            </a:r>
            <a:r>
              <a:rPr lang="en-US" sz="2400" dirty="0" smtClean="0">
                <a:solidFill>
                  <a:schemeClr val="accent1">
                    <a:lumMod val="75000"/>
                  </a:schemeClr>
                </a:solidFill>
              </a:rPr>
              <a:t>);</a:t>
            </a:r>
            <a:endParaRPr lang="sr-Latn-RS" sz="2400" dirty="0" smtClean="0">
              <a:solidFill>
                <a:schemeClr val="accent1">
                  <a:lumMod val="75000"/>
                </a:schemeClr>
              </a:solidFill>
            </a:endParaRPr>
          </a:p>
          <a:p>
            <a:pPr marL="342900" indent="-342900">
              <a:buFont typeface="Arial" pitchFamily="34" charset="0"/>
              <a:buChar char="•"/>
            </a:pPr>
            <a:r>
              <a:rPr lang="sr-Latn-RS" sz="2400" dirty="0" smtClean="0">
                <a:solidFill>
                  <a:srgbClr val="FF0000"/>
                </a:solidFill>
              </a:rPr>
              <a:t>P</a:t>
            </a:r>
            <a:r>
              <a:rPr lang="en-US" sz="2400" dirty="0" err="1" smtClean="0">
                <a:solidFill>
                  <a:srgbClr val="FF0000"/>
                </a:solidFill>
              </a:rPr>
              <a:t>lanning</a:t>
            </a:r>
            <a:r>
              <a:rPr lang="en-US" sz="2400" dirty="0" smtClean="0">
                <a:solidFill>
                  <a:srgbClr val="FF0000"/>
                </a:solidFill>
              </a:rPr>
              <a:t> </a:t>
            </a:r>
            <a:r>
              <a:rPr lang="en-US" sz="2400" dirty="0">
                <a:solidFill>
                  <a:srgbClr val="FF0000"/>
                </a:solidFill>
              </a:rPr>
              <a:t>documents </a:t>
            </a:r>
            <a:r>
              <a:rPr lang="en-US" sz="2400" dirty="0">
                <a:solidFill>
                  <a:schemeClr val="accent1">
                    <a:lumMod val="75000"/>
                  </a:schemeClr>
                </a:solidFill>
              </a:rPr>
              <a:t>in the field of water </a:t>
            </a:r>
            <a:r>
              <a:rPr lang="en-US" sz="2400" dirty="0" smtClean="0">
                <a:solidFill>
                  <a:schemeClr val="accent1">
                    <a:lumMod val="75000"/>
                  </a:schemeClr>
                </a:solidFill>
              </a:rPr>
              <a:t>management</a:t>
            </a:r>
            <a:r>
              <a:rPr lang="sr-Latn-RS" sz="2400" dirty="0" smtClean="0">
                <a:solidFill>
                  <a:schemeClr val="accent1">
                    <a:lumMod val="75000"/>
                  </a:schemeClr>
                </a:solidFill>
              </a:rPr>
              <a:t> is required</a:t>
            </a:r>
            <a:r>
              <a:rPr lang="en-US" sz="2400" dirty="0" smtClean="0">
                <a:solidFill>
                  <a:schemeClr val="accent1">
                    <a:lumMod val="75000"/>
                  </a:schemeClr>
                </a:solidFill>
              </a:rPr>
              <a:t>;</a:t>
            </a:r>
            <a:endParaRPr lang="sr-Latn-RS" sz="2400" dirty="0" smtClean="0">
              <a:solidFill>
                <a:schemeClr val="accent1">
                  <a:lumMod val="75000"/>
                </a:schemeClr>
              </a:solidFill>
            </a:endParaRPr>
          </a:p>
          <a:p>
            <a:pPr marL="342900" indent="-342900">
              <a:buFont typeface="Arial" pitchFamily="34" charset="0"/>
              <a:buChar char="•"/>
            </a:pPr>
            <a:r>
              <a:rPr lang="en-US" sz="2400" dirty="0">
                <a:solidFill>
                  <a:srgbClr val="FF0000"/>
                </a:solidFill>
              </a:rPr>
              <a:t>Strengthening the institutional capacity </a:t>
            </a:r>
            <a:r>
              <a:rPr lang="en-US" sz="2400" dirty="0">
                <a:solidFill>
                  <a:schemeClr val="accent1">
                    <a:lumMod val="75000"/>
                  </a:schemeClr>
                </a:solidFill>
              </a:rPr>
              <a:t>of the water </a:t>
            </a:r>
            <a:r>
              <a:rPr lang="en-US" sz="2400" dirty="0" smtClean="0">
                <a:solidFill>
                  <a:schemeClr val="accent1">
                    <a:lumMod val="75000"/>
                  </a:schemeClr>
                </a:solidFill>
              </a:rPr>
              <a:t>sector</a:t>
            </a:r>
            <a:r>
              <a:rPr lang="sr-Latn-RS" sz="2400" dirty="0" smtClean="0">
                <a:solidFill>
                  <a:schemeClr val="accent1">
                    <a:lumMod val="75000"/>
                  </a:schemeClr>
                </a:solidFill>
              </a:rPr>
              <a:t>.</a:t>
            </a:r>
            <a:endParaRPr lang="en-US" sz="2400" dirty="0">
              <a:solidFill>
                <a:schemeClr val="accent1">
                  <a:lumMod val="75000"/>
                </a:schemeClr>
              </a:solidFill>
            </a:endParaRPr>
          </a:p>
        </p:txBody>
      </p:sp>
    </p:spTree>
    <p:extLst>
      <p:ext uri="{BB962C8B-B14F-4D97-AF65-F5344CB8AC3E}">
        <p14:creationId xmlns:p14="http://schemas.microsoft.com/office/powerpoint/2010/main" val="1330454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953000"/>
            <a:ext cx="8229600" cy="1143000"/>
          </a:xfrm>
        </p:spPr>
        <p:txBody>
          <a:bodyPr/>
          <a:lstStyle/>
          <a:p>
            <a:r>
              <a:rPr lang="en-US" dirty="0">
                <a:solidFill>
                  <a:schemeClr val="accent1">
                    <a:lumMod val="75000"/>
                  </a:schemeClr>
                </a:solidFill>
              </a:rPr>
              <a:t>Thank you for your attention</a:t>
            </a:r>
            <a:r>
              <a:rPr lang="sr-Latn-RS" dirty="0" smtClean="0">
                <a:solidFill>
                  <a:schemeClr val="accent1">
                    <a:lumMod val="75000"/>
                  </a:schemeClr>
                </a:solidFill>
              </a:rPr>
              <a:t>!</a:t>
            </a:r>
            <a:endParaRPr lang="en-US" dirty="0">
              <a:solidFill>
                <a:schemeClr val="accent1">
                  <a:lumMod val="7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352" y="1219200"/>
            <a:ext cx="715327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808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82" y="533400"/>
            <a:ext cx="9139518" cy="1143000"/>
          </a:xfrm>
        </p:spPr>
        <p:txBody>
          <a:bodyPr>
            <a:normAutofit/>
          </a:bodyPr>
          <a:lstStyle/>
          <a:p>
            <a:r>
              <a:rPr lang="en-US" sz="2400" b="1" dirty="0">
                <a:solidFill>
                  <a:schemeClr val="accent1">
                    <a:lumMod val="75000"/>
                  </a:schemeClr>
                </a:solidFill>
                <a:latin typeface="Calibri Light"/>
              </a:rPr>
              <a:t>PUBLIC WATER MANAGEMENT COMPANY VODE VOJVODINE</a:t>
            </a:r>
            <a:endParaRPr lang="en-US" sz="2400" dirty="0">
              <a:solidFill>
                <a:schemeClr val="accent1">
                  <a:lumMod val="75000"/>
                </a:schemeClr>
              </a:solidFill>
              <a:latin typeface="Calibri Ligh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685800" y="1676400"/>
            <a:ext cx="7239000" cy="4524315"/>
          </a:xfrm>
          <a:prstGeom prst="rect">
            <a:avLst/>
          </a:prstGeom>
        </p:spPr>
        <p:txBody>
          <a:bodyPr wrap="square">
            <a:spAutoFit/>
          </a:bodyPr>
          <a:lstStyle/>
          <a:p>
            <a:r>
              <a:rPr lang="en-US" sz="1600" b="1" dirty="0">
                <a:solidFill>
                  <a:schemeClr val="accent1">
                    <a:lumMod val="75000"/>
                  </a:schemeClr>
                </a:solidFill>
                <a:latin typeface="Calibri Light"/>
              </a:rPr>
              <a:t>PUBLIC WATER MANAGEMENT COMPANY VODE VOJVODINE WAS FOUNDED </a:t>
            </a:r>
            <a:r>
              <a:rPr lang="en-US" sz="1600" b="1" dirty="0" smtClean="0">
                <a:solidFill>
                  <a:schemeClr val="accent1">
                    <a:lumMod val="75000"/>
                  </a:schemeClr>
                </a:solidFill>
                <a:latin typeface="Calibri Light"/>
              </a:rPr>
              <a:t>IN</a:t>
            </a:r>
            <a:r>
              <a:rPr lang="sr-Latn-RS" sz="1600" b="1" dirty="0" smtClean="0">
                <a:solidFill>
                  <a:schemeClr val="accent1">
                    <a:lumMod val="75000"/>
                  </a:schemeClr>
                </a:solidFill>
              </a:rPr>
              <a:t> </a:t>
            </a:r>
            <a:r>
              <a:rPr lang="en-US" sz="1600" b="1" dirty="0" smtClean="0">
                <a:solidFill>
                  <a:schemeClr val="accent1">
                    <a:lumMod val="75000"/>
                  </a:schemeClr>
                </a:solidFill>
                <a:latin typeface="Calibri Light"/>
              </a:rPr>
              <a:t>2003 </a:t>
            </a:r>
            <a:r>
              <a:rPr lang="en-US" sz="1600" b="1" dirty="0">
                <a:solidFill>
                  <a:schemeClr val="accent1">
                    <a:lumMod val="75000"/>
                  </a:schemeClr>
                </a:solidFill>
                <a:latin typeface="Calibri Light"/>
              </a:rPr>
              <a:t>TO TAKE RESPONSIBILITY OVER WATER RESOURCES ON THE </a:t>
            </a:r>
            <a:r>
              <a:rPr lang="en-US" sz="1600" b="1" dirty="0" smtClean="0">
                <a:solidFill>
                  <a:schemeClr val="accent1">
                    <a:lumMod val="75000"/>
                  </a:schemeClr>
                </a:solidFill>
                <a:latin typeface="Calibri Light"/>
              </a:rPr>
              <a:t>TERRITORY</a:t>
            </a:r>
            <a:r>
              <a:rPr lang="sr-Latn-RS" sz="1600" b="1" dirty="0" smtClean="0">
                <a:solidFill>
                  <a:schemeClr val="accent1">
                    <a:lumMod val="75000"/>
                  </a:schemeClr>
                </a:solidFill>
              </a:rPr>
              <a:t> </a:t>
            </a:r>
            <a:r>
              <a:rPr lang="en-US" sz="1600" b="1" dirty="0" smtClean="0">
                <a:solidFill>
                  <a:schemeClr val="accent1">
                    <a:lumMod val="75000"/>
                  </a:schemeClr>
                </a:solidFill>
                <a:latin typeface="Calibri Light"/>
              </a:rPr>
              <a:t>OF </a:t>
            </a:r>
            <a:r>
              <a:rPr lang="en-US" sz="1600" b="1" dirty="0">
                <a:solidFill>
                  <a:schemeClr val="accent1">
                    <a:lumMod val="75000"/>
                  </a:schemeClr>
                </a:solidFill>
                <a:latin typeface="Calibri Light"/>
              </a:rPr>
              <a:t>AP VOJVODINA</a:t>
            </a:r>
          </a:p>
          <a:p>
            <a:pPr marL="742950" lvl="1" indent="-285750">
              <a:buFont typeface="Courier New" pitchFamily="49" charset="0"/>
              <a:buChar char="o"/>
            </a:pPr>
            <a:r>
              <a:rPr lang="en-US" sz="1600" dirty="0" smtClean="0">
                <a:solidFill>
                  <a:schemeClr val="accent1">
                    <a:lumMod val="75000"/>
                  </a:schemeClr>
                </a:solidFill>
                <a:latin typeface="Calibri Light"/>
              </a:rPr>
              <a:t>Total </a:t>
            </a:r>
            <a:r>
              <a:rPr lang="en-US" sz="1600" dirty="0">
                <a:solidFill>
                  <a:schemeClr val="accent1">
                    <a:lumMod val="75000"/>
                  </a:schemeClr>
                </a:solidFill>
                <a:latin typeface="Calibri Light"/>
              </a:rPr>
              <a:t>area of 21,506 km2</a:t>
            </a:r>
          </a:p>
          <a:p>
            <a:pPr marL="742950" lvl="1" indent="-285750">
              <a:buFont typeface="Courier New" pitchFamily="49" charset="0"/>
              <a:buChar char="o"/>
            </a:pPr>
            <a:r>
              <a:rPr lang="sr-Latn-RS" sz="1600" dirty="0">
                <a:solidFill>
                  <a:schemeClr val="accent1">
                    <a:lumMod val="75000"/>
                  </a:schemeClr>
                </a:solidFill>
                <a:latin typeface="Calibri Light"/>
              </a:rPr>
              <a:t>P</a:t>
            </a:r>
            <a:r>
              <a:rPr lang="en-US" sz="1600" dirty="0" err="1" smtClean="0">
                <a:solidFill>
                  <a:schemeClr val="accent1">
                    <a:lumMod val="75000"/>
                  </a:schemeClr>
                </a:solidFill>
                <a:latin typeface="Calibri Light"/>
              </a:rPr>
              <a:t>opulation</a:t>
            </a:r>
            <a:r>
              <a:rPr lang="en-US" sz="1600" dirty="0" smtClean="0">
                <a:solidFill>
                  <a:schemeClr val="accent1">
                    <a:lumMod val="75000"/>
                  </a:schemeClr>
                </a:solidFill>
                <a:latin typeface="Calibri Light"/>
              </a:rPr>
              <a:t> </a:t>
            </a:r>
            <a:r>
              <a:rPr lang="en-US" sz="1600" dirty="0">
                <a:solidFill>
                  <a:schemeClr val="accent1">
                    <a:lumMod val="75000"/>
                  </a:schemeClr>
                </a:solidFill>
                <a:latin typeface="Calibri Light"/>
              </a:rPr>
              <a:t>around </a:t>
            </a:r>
            <a:r>
              <a:rPr lang="en-US" sz="1600" dirty="0" smtClean="0">
                <a:solidFill>
                  <a:schemeClr val="accent1">
                    <a:lumMod val="75000"/>
                  </a:schemeClr>
                </a:solidFill>
                <a:latin typeface="Calibri Light"/>
              </a:rPr>
              <a:t>2,000,000</a:t>
            </a:r>
            <a:endParaRPr lang="sr-Latn-RS" sz="1600" dirty="0" smtClean="0">
              <a:solidFill>
                <a:schemeClr val="accent1">
                  <a:lumMod val="75000"/>
                </a:schemeClr>
              </a:solidFill>
            </a:endParaRPr>
          </a:p>
          <a:p>
            <a:endParaRPr lang="sr-Latn-RS" sz="1600" b="1" dirty="0" smtClean="0">
              <a:solidFill>
                <a:schemeClr val="accent1">
                  <a:lumMod val="75000"/>
                </a:schemeClr>
              </a:solidFill>
              <a:latin typeface="Calibri Light"/>
            </a:endParaRPr>
          </a:p>
          <a:p>
            <a:r>
              <a:rPr lang="en-US" sz="1600" b="1" dirty="0" smtClean="0">
                <a:solidFill>
                  <a:schemeClr val="accent1">
                    <a:lumMod val="75000"/>
                  </a:schemeClr>
                </a:solidFill>
                <a:latin typeface="Calibri Light"/>
              </a:rPr>
              <a:t>ACTIVITIES </a:t>
            </a:r>
            <a:r>
              <a:rPr lang="en-US" sz="1600" b="1" dirty="0">
                <a:solidFill>
                  <a:schemeClr val="accent1">
                    <a:lumMod val="75000"/>
                  </a:schemeClr>
                </a:solidFill>
                <a:latin typeface="Calibri Light"/>
              </a:rPr>
              <a:t>OF PWMC VODE</a:t>
            </a:r>
          </a:p>
          <a:p>
            <a:r>
              <a:rPr lang="en-US" sz="1600" b="1" dirty="0" smtClean="0">
                <a:solidFill>
                  <a:schemeClr val="accent1">
                    <a:lumMod val="75000"/>
                  </a:schemeClr>
                </a:solidFill>
                <a:latin typeface="Calibri Light"/>
              </a:rPr>
              <a:t>VOJVODINE</a:t>
            </a:r>
            <a:endParaRPr lang="sr-Latn-RS" sz="1600" b="1" dirty="0" smtClean="0">
              <a:solidFill>
                <a:schemeClr val="accent1">
                  <a:lumMod val="75000"/>
                </a:schemeClr>
              </a:solidFill>
            </a:endParaRPr>
          </a:p>
          <a:p>
            <a:pPr marL="285750" indent="-285750">
              <a:buFont typeface="Wingdings" pitchFamily="2" charset="2"/>
              <a:buChar char="Ø"/>
            </a:pPr>
            <a:r>
              <a:rPr lang="en-US" sz="1600" b="1" dirty="0" smtClean="0">
                <a:solidFill>
                  <a:schemeClr val="accent1">
                    <a:lumMod val="75000"/>
                  </a:schemeClr>
                </a:solidFill>
                <a:latin typeface="Calibri Light"/>
              </a:rPr>
              <a:t>FLOOD </a:t>
            </a:r>
            <a:r>
              <a:rPr lang="en-US" sz="1600" b="1" dirty="0">
                <a:solidFill>
                  <a:schemeClr val="accent1">
                    <a:lumMod val="75000"/>
                  </a:schemeClr>
                </a:solidFill>
                <a:latin typeface="Calibri Light"/>
              </a:rPr>
              <a:t>PROTECTION</a:t>
            </a:r>
          </a:p>
          <a:p>
            <a:pPr marL="742950" lvl="1" indent="-285750">
              <a:buFont typeface="Courier New" pitchFamily="49" charset="0"/>
              <a:buChar char="o"/>
            </a:pPr>
            <a:r>
              <a:rPr lang="en-US" sz="1600" dirty="0" smtClean="0">
                <a:solidFill>
                  <a:schemeClr val="accent1">
                    <a:lumMod val="75000"/>
                  </a:schemeClr>
                </a:solidFill>
                <a:latin typeface="Calibri Light"/>
              </a:rPr>
              <a:t>Flood control</a:t>
            </a:r>
            <a:endParaRPr lang="sr-Latn-RS" sz="1600" dirty="0">
              <a:solidFill>
                <a:schemeClr val="accent1">
                  <a:lumMod val="75000"/>
                </a:schemeClr>
              </a:solidFill>
              <a:latin typeface="Calibri Light"/>
            </a:endParaRPr>
          </a:p>
          <a:p>
            <a:pPr marL="742950" lvl="1" indent="-285750">
              <a:buFont typeface="Courier New" pitchFamily="49" charset="0"/>
              <a:buChar char="o"/>
            </a:pPr>
            <a:r>
              <a:rPr lang="en-US" sz="1600" dirty="0" smtClean="0">
                <a:solidFill>
                  <a:schemeClr val="accent1">
                    <a:lumMod val="75000"/>
                  </a:schemeClr>
                </a:solidFill>
                <a:latin typeface="Calibri Light"/>
              </a:rPr>
              <a:t>Drainage</a:t>
            </a:r>
            <a:endParaRPr lang="en-US" sz="1600" dirty="0">
              <a:solidFill>
                <a:schemeClr val="accent1">
                  <a:lumMod val="75000"/>
                </a:schemeClr>
              </a:solidFill>
              <a:latin typeface="Calibri Light"/>
            </a:endParaRPr>
          </a:p>
          <a:p>
            <a:pPr marL="285750" indent="-285750">
              <a:buFont typeface="Wingdings" pitchFamily="2" charset="2"/>
              <a:buChar char="Ø"/>
            </a:pPr>
            <a:r>
              <a:rPr lang="en-US" sz="1600" b="1" dirty="0" smtClean="0">
                <a:solidFill>
                  <a:schemeClr val="accent1">
                    <a:lumMod val="75000"/>
                  </a:schemeClr>
                </a:solidFill>
                <a:latin typeface="Calibri Light"/>
              </a:rPr>
              <a:t>WATER </a:t>
            </a:r>
            <a:r>
              <a:rPr lang="en-US" sz="1600" b="1" dirty="0">
                <a:solidFill>
                  <a:schemeClr val="accent1">
                    <a:lumMod val="75000"/>
                  </a:schemeClr>
                </a:solidFill>
                <a:latin typeface="Calibri Light"/>
              </a:rPr>
              <a:t>USE</a:t>
            </a:r>
          </a:p>
          <a:p>
            <a:pPr marL="742950" lvl="1" indent="-285750">
              <a:buFont typeface="Courier New" pitchFamily="49" charset="0"/>
              <a:buChar char="o"/>
            </a:pPr>
            <a:r>
              <a:rPr lang="en-US" sz="1600" dirty="0" smtClean="0">
                <a:solidFill>
                  <a:schemeClr val="accent1">
                    <a:lumMod val="75000"/>
                  </a:schemeClr>
                </a:solidFill>
                <a:latin typeface="Calibri Light"/>
              </a:rPr>
              <a:t>Irrigation</a:t>
            </a:r>
            <a:endParaRPr lang="sr-Latn-RS" sz="1600" dirty="0">
              <a:solidFill>
                <a:schemeClr val="accent1">
                  <a:lumMod val="75000"/>
                </a:schemeClr>
              </a:solidFill>
              <a:latin typeface="Calibri Light"/>
            </a:endParaRPr>
          </a:p>
          <a:p>
            <a:pPr marL="742950" lvl="1" indent="-285750">
              <a:buFont typeface="Courier New" pitchFamily="49" charset="0"/>
              <a:buChar char="o"/>
            </a:pPr>
            <a:r>
              <a:rPr lang="en-US" sz="1600" dirty="0" smtClean="0">
                <a:solidFill>
                  <a:schemeClr val="accent1">
                    <a:lumMod val="75000"/>
                  </a:schemeClr>
                </a:solidFill>
                <a:latin typeface="Calibri Light"/>
              </a:rPr>
              <a:t>Water supply</a:t>
            </a:r>
            <a:endParaRPr lang="sr-Latn-RS" sz="1600" dirty="0" smtClean="0">
              <a:solidFill>
                <a:schemeClr val="accent1">
                  <a:lumMod val="75000"/>
                </a:schemeClr>
              </a:solidFill>
              <a:latin typeface="Calibri Light"/>
            </a:endParaRPr>
          </a:p>
          <a:p>
            <a:pPr marL="742950" lvl="1" indent="-285750">
              <a:buFont typeface="Courier New" pitchFamily="49" charset="0"/>
              <a:buChar char="o"/>
            </a:pPr>
            <a:r>
              <a:rPr lang="en-US" sz="1600" dirty="0" smtClean="0">
                <a:solidFill>
                  <a:schemeClr val="accent1">
                    <a:lumMod val="75000"/>
                  </a:schemeClr>
                </a:solidFill>
                <a:latin typeface="Calibri Light"/>
              </a:rPr>
              <a:t>Navigation</a:t>
            </a:r>
            <a:endParaRPr lang="sr-Latn-RS" sz="1600" dirty="0">
              <a:solidFill>
                <a:schemeClr val="accent1">
                  <a:lumMod val="75000"/>
                </a:schemeClr>
              </a:solidFill>
              <a:latin typeface="Calibri Light"/>
            </a:endParaRPr>
          </a:p>
          <a:p>
            <a:pPr marL="742950" lvl="1" indent="-285750">
              <a:buFont typeface="Courier New" pitchFamily="49" charset="0"/>
              <a:buChar char="o"/>
            </a:pPr>
            <a:r>
              <a:rPr lang="en-US" sz="1600" dirty="0" smtClean="0">
                <a:solidFill>
                  <a:schemeClr val="accent1">
                    <a:lumMod val="75000"/>
                  </a:schemeClr>
                </a:solidFill>
                <a:latin typeface="Calibri Light"/>
              </a:rPr>
              <a:t>Fishery</a:t>
            </a:r>
            <a:endParaRPr lang="sr-Latn-RS" sz="1600" dirty="0">
              <a:solidFill>
                <a:schemeClr val="accent1">
                  <a:lumMod val="75000"/>
                </a:schemeClr>
              </a:solidFill>
              <a:latin typeface="Calibri Light"/>
            </a:endParaRPr>
          </a:p>
          <a:p>
            <a:pPr marL="742950" lvl="1" indent="-285750">
              <a:buFont typeface="Courier New" pitchFamily="49" charset="0"/>
              <a:buChar char="o"/>
            </a:pPr>
            <a:r>
              <a:rPr lang="en-US" sz="1600" dirty="0" smtClean="0">
                <a:solidFill>
                  <a:schemeClr val="accent1">
                    <a:lumMod val="75000"/>
                  </a:schemeClr>
                </a:solidFill>
                <a:latin typeface="Calibri Light"/>
              </a:rPr>
              <a:t>Recreation </a:t>
            </a:r>
            <a:r>
              <a:rPr lang="en-US" sz="1600" dirty="0">
                <a:solidFill>
                  <a:schemeClr val="accent1">
                    <a:lumMod val="75000"/>
                  </a:schemeClr>
                </a:solidFill>
                <a:latin typeface="Calibri Light"/>
              </a:rPr>
              <a:t>and tourism</a:t>
            </a:r>
          </a:p>
          <a:p>
            <a:pPr marL="285750" indent="-285750">
              <a:buFont typeface="Wingdings" pitchFamily="2" charset="2"/>
              <a:buChar char="Ø"/>
            </a:pPr>
            <a:r>
              <a:rPr lang="en-US" sz="1600" b="1" dirty="0" smtClean="0">
                <a:solidFill>
                  <a:schemeClr val="accent1">
                    <a:lumMod val="75000"/>
                  </a:schemeClr>
                </a:solidFill>
                <a:latin typeface="Calibri Light"/>
              </a:rPr>
              <a:t>WATER </a:t>
            </a:r>
            <a:r>
              <a:rPr lang="en-US" sz="1600" b="1" dirty="0">
                <a:solidFill>
                  <a:schemeClr val="accent1">
                    <a:lumMod val="75000"/>
                  </a:schemeClr>
                </a:solidFill>
                <a:latin typeface="Calibri Light"/>
              </a:rPr>
              <a:t>PROTECTION</a:t>
            </a:r>
          </a:p>
        </p:txBody>
      </p:sp>
      <p:pic>
        <p:nvPicPr>
          <p:cNvPr id="2050" name="Picture 2" descr="http://www.ekourbapv.vojvodina.gov.rs/wp-content/uploads/2018/11/srednja1_riblji_fond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299" y="2895599"/>
            <a:ext cx="4757355" cy="330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738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4340201" y="614003"/>
            <a:ext cx="4572000" cy="5355312"/>
          </a:xfrm>
          <a:prstGeom prst="rect">
            <a:avLst/>
          </a:prstGeom>
        </p:spPr>
        <p:txBody>
          <a:bodyPr>
            <a:spAutoFit/>
          </a:bodyPr>
          <a:lstStyle/>
          <a:p>
            <a:r>
              <a:rPr lang="sr-Latn-RS" b="1" dirty="0" smtClean="0">
                <a:solidFill>
                  <a:schemeClr val="accent1">
                    <a:lumMod val="75000"/>
                  </a:schemeClr>
                </a:solidFill>
              </a:rPr>
              <a:t>FLOOD PROTECTION</a:t>
            </a:r>
            <a:endParaRPr lang="en-US" b="1" dirty="0">
              <a:solidFill>
                <a:schemeClr val="accent1">
                  <a:lumMod val="75000"/>
                </a:schemeClr>
              </a:solidFill>
            </a:endParaRPr>
          </a:p>
          <a:p>
            <a:r>
              <a:rPr lang="en-US" dirty="0">
                <a:solidFill>
                  <a:schemeClr val="accent1">
                    <a:lumMod val="75000"/>
                  </a:schemeClr>
                </a:solidFill>
              </a:rPr>
              <a:t>Threatened by 1% probability flood</a:t>
            </a:r>
          </a:p>
          <a:p>
            <a:r>
              <a:rPr lang="en-US" dirty="0">
                <a:solidFill>
                  <a:schemeClr val="accent1">
                    <a:lumMod val="75000"/>
                  </a:schemeClr>
                </a:solidFill>
              </a:rPr>
              <a:t>waters :</a:t>
            </a:r>
          </a:p>
          <a:p>
            <a:pPr marL="285750" indent="-285750">
              <a:buFont typeface="Arial" pitchFamily="34" charset="0"/>
              <a:buChar char="•"/>
            </a:pPr>
            <a:r>
              <a:rPr lang="en-US" dirty="0" smtClean="0">
                <a:solidFill>
                  <a:schemeClr val="accent1">
                    <a:lumMod val="75000"/>
                  </a:schemeClr>
                </a:solidFill>
              </a:rPr>
              <a:t> </a:t>
            </a:r>
            <a:r>
              <a:rPr lang="en-US" dirty="0">
                <a:solidFill>
                  <a:schemeClr val="accent1">
                    <a:lumMod val="75000"/>
                  </a:schemeClr>
                </a:solidFill>
              </a:rPr>
              <a:t>1,000,000 ha (45% of the total area)</a:t>
            </a:r>
          </a:p>
          <a:p>
            <a:pPr marL="285750" indent="-285750">
              <a:buFont typeface="Arial" pitchFamily="34" charset="0"/>
              <a:buChar char="•"/>
            </a:pPr>
            <a:r>
              <a:rPr lang="en-US" dirty="0" smtClean="0">
                <a:solidFill>
                  <a:schemeClr val="accent1">
                    <a:lumMod val="75000"/>
                  </a:schemeClr>
                </a:solidFill>
              </a:rPr>
              <a:t>260 </a:t>
            </a:r>
            <a:r>
              <a:rPr lang="en-US" dirty="0">
                <a:solidFill>
                  <a:schemeClr val="accent1">
                    <a:lumMod val="75000"/>
                  </a:schemeClr>
                </a:solidFill>
              </a:rPr>
              <a:t>settlements</a:t>
            </a:r>
          </a:p>
          <a:p>
            <a:pPr marL="285750" indent="-285750">
              <a:buFont typeface="Arial" pitchFamily="34" charset="0"/>
              <a:buChar char="•"/>
            </a:pPr>
            <a:r>
              <a:rPr lang="en-US" dirty="0" smtClean="0">
                <a:solidFill>
                  <a:schemeClr val="accent1">
                    <a:lumMod val="75000"/>
                  </a:schemeClr>
                </a:solidFill>
              </a:rPr>
              <a:t>1,200,000 </a:t>
            </a:r>
            <a:r>
              <a:rPr lang="en-US" dirty="0">
                <a:solidFill>
                  <a:schemeClr val="accent1">
                    <a:lumMod val="75000"/>
                  </a:schemeClr>
                </a:solidFill>
              </a:rPr>
              <a:t>inhabitants</a:t>
            </a:r>
          </a:p>
          <a:p>
            <a:pPr marL="285750" indent="-285750">
              <a:buFont typeface="Arial" pitchFamily="34" charset="0"/>
              <a:buChar char="•"/>
            </a:pPr>
            <a:r>
              <a:rPr lang="en-US" dirty="0" smtClean="0">
                <a:solidFill>
                  <a:schemeClr val="accent1">
                    <a:lumMod val="75000"/>
                  </a:schemeClr>
                </a:solidFill>
              </a:rPr>
              <a:t>3,480 </a:t>
            </a:r>
            <a:r>
              <a:rPr lang="en-US" dirty="0">
                <a:solidFill>
                  <a:schemeClr val="accent1">
                    <a:lumMod val="75000"/>
                  </a:schemeClr>
                </a:solidFill>
              </a:rPr>
              <a:t>km of roads and 150 km of</a:t>
            </a:r>
          </a:p>
          <a:p>
            <a:r>
              <a:rPr lang="en-US" dirty="0">
                <a:solidFill>
                  <a:schemeClr val="accent1">
                    <a:lumMod val="75000"/>
                  </a:schemeClr>
                </a:solidFill>
              </a:rPr>
              <a:t>railway</a:t>
            </a:r>
          </a:p>
          <a:p>
            <a:pPr marL="285750" indent="-285750">
              <a:buFont typeface="Arial" pitchFamily="34" charset="0"/>
              <a:buChar char="•"/>
            </a:pPr>
            <a:r>
              <a:rPr lang="en-US" dirty="0" smtClean="0">
                <a:solidFill>
                  <a:schemeClr val="accent1">
                    <a:lumMod val="75000"/>
                  </a:schemeClr>
                </a:solidFill>
              </a:rPr>
              <a:t>800 </a:t>
            </a:r>
            <a:r>
              <a:rPr lang="en-US" dirty="0">
                <a:solidFill>
                  <a:schemeClr val="accent1">
                    <a:lumMod val="75000"/>
                  </a:schemeClr>
                </a:solidFill>
              </a:rPr>
              <a:t>industrial plants and facilities</a:t>
            </a:r>
          </a:p>
          <a:p>
            <a:endParaRPr lang="sr-Latn-RS" b="1" dirty="0" smtClean="0">
              <a:solidFill>
                <a:schemeClr val="accent1">
                  <a:lumMod val="75000"/>
                </a:schemeClr>
              </a:solidFill>
            </a:endParaRPr>
          </a:p>
          <a:p>
            <a:r>
              <a:rPr lang="en-US" b="1" dirty="0" smtClean="0">
                <a:solidFill>
                  <a:schemeClr val="accent1">
                    <a:lumMod val="75000"/>
                  </a:schemeClr>
                </a:solidFill>
              </a:rPr>
              <a:t>Total </a:t>
            </a:r>
            <a:r>
              <a:rPr lang="en-US" b="1" dirty="0">
                <a:solidFill>
                  <a:schemeClr val="accent1">
                    <a:lumMod val="75000"/>
                  </a:schemeClr>
                </a:solidFill>
              </a:rPr>
              <a:t>length of the embankments</a:t>
            </a:r>
          </a:p>
          <a:p>
            <a:r>
              <a:rPr lang="en-US" b="1" dirty="0">
                <a:solidFill>
                  <a:schemeClr val="accent1">
                    <a:lumMod val="75000"/>
                  </a:schemeClr>
                </a:solidFill>
              </a:rPr>
              <a:t>1459,11 km</a:t>
            </a:r>
          </a:p>
          <a:p>
            <a:r>
              <a:rPr lang="en-US" dirty="0" smtClean="0">
                <a:solidFill>
                  <a:schemeClr val="accent1">
                    <a:lumMod val="75000"/>
                  </a:schemeClr>
                </a:solidFill>
              </a:rPr>
              <a:t>Danube </a:t>
            </a:r>
            <a:r>
              <a:rPr lang="en-US" dirty="0">
                <a:solidFill>
                  <a:schemeClr val="accent1">
                    <a:lumMod val="75000"/>
                  </a:schemeClr>
                </a:solidFill>
              </a:rPr>
              <a:t>304,16 km</a:t>
            </a:r>
          </a:p>
          <a:p>
            <a:r>
              <a:rPr lang="en-US" dirty="0">
                <a:solidFill>
                  <a:schemeClr val="accent1">
                    <a:lumMod val="75000"/>
                  </a:schemeClr>
                </a:solidFill>
              </a:rPr>
              <a:t>Tisza 290 km</a:t>
            </a:r>
          </a:p>
          <a:p>
            <a:r>
              <a:rPr lang="en-US" dirty="0">
                <a:solidFill>
                  <a:schemeClr val="accent1">
                    <a:lumMod val="75000"/>
                  </a:schemeClr>
                </a:solidFill>
              </a:rPr>
              <a:t>Sava 120 km</a:t>
            </a:r>
          </a:p>
          <a:p>
            <a:r>
              <a:rPr lang="en-US" dirty="0" err="1">
                <a:solidFill>
                  <a:schemeClr val="accent1">
                    <a:lumMod val="75000"/>
                  </a:schemeClr>
                </a:solidFill>
              </a:rPr>
              <a:t>Timiș</a:t>
            </a:r>
            <a:r>
              <a:rPr lang="en-US" dirty="0">
                <a:solidFill>
                  <a:schemeClr val="accent1">
                    <a:lumMod val="75000"/>
                  </a:schemeClr>
                </a:solidFill>
              </a:rPr>
              <a:t> 86 km</a:t>
            </a:r>
          </a:p>
          <a:p>
            <a:r>
              <a:rPr lang="en-US" dirty="0" smtClean="0">
                <a:solidFill>
                  <a:schemeClr val="accent1">
                    <a:lumMod val="75000"/>
                  </a:schemeClr>
                </a:solidFill>
              </a:rPr>
              <a:t>Old </a:t>
            </a:r>
            <a:r>
              <a:rPr lang="en-US" dirty="0">
                <a:solidFill>
                  <a:schemeClr val="accent1">
                    <a:lumMod val="75000"/>
                  </a:schemeClr>
                </a:solidFill>
              </a:rPr>
              <a:t>and New </a:t>
            </a:r>
            <a:r>
              <a:rPr lang="en-US" dirty="0" err="1">
                <a:solidFill>
                  <a:schemeClr val="accent1">
                    <a:lumMod val="75000"/>
                  </a:schemeClr>
                </a:solidFill>
              </a:rPr>
              <a:t>Bega</a:t>
            </a:r>
            <a:r>
              <a:rPr lang="en-US" dirty="0">
                <a:solidFill>
                  <a:schemeClr val="accent1">
                    <a:lumMod val="75000"/>
                  </a:schemeClr>
                </a:solidFill>
              </a:rPr>
              <a:t> 127,79 km</a:t>
            </a:r>
          </a:p>
          <a:p>
            <a:r>
              <a:rPr lang="en-US" dirty="0" smtClean="0">
                <a:solidFill>
                  <a:schemeClr val="accent1">
                    <a:lumMod val="75000"/>
                  </a:schemeClr>
                </a:solidFill>
              </a:rPr>
              <a:t>Border </a:t>
            </a:r>
            <a:r>
              <a:rPr lang="en-US" dirty="0" err="1">
                <a:solidFill>
                  <a:schemeClr val="accent1">
                    <a:lumMod val="75000"/>
                  </a:schemeClr>
                </a:solidFill>
              </a:rPr>
              <a:t>enbankments</a:t>
            </a:r>
            <a:r>
              <a:rPr lang="en-US" dirty="0">
                <a:solidFill>
                  <a:schemeClr val="accent1">
                    <a:lumMod val="75000"/>
                  </a:schemeClr>
                </a:solidFill>
              </a:rPr>
              <a:t> 84,78 km</a:t>
            </a:r>
          </a:p>
          <a:p>
            <a:r>
              <a:rPr lang="en-US" dirty="0">
                <a:solidFill>
                  <a:schemeClr val="accent1">
                    <a:lumMod val="75000"/>
                  </a:schemeClr>
                </a:solidFill>
              </a:rPr>
              <a:t>Other 446,94 km</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37" y="935095"/>
            <a:ext cx="27336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5" y="2759010"/>
            <a:ext cx="3727185" cy="348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792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3050240" y="539992"/>
            <a:ext cx="6012414" cy="5509200"/>
          </a:xfrm>
          <a:prstGeom prst="rect">
            <a:avLst/>
          </a:prstGeom>
        </p:spPr>
        <p:txBody>
          <a:bodyPr wrap="square">
            <a:spAutoFit/>
          </a:bodyPr>
          <a:lstStyle/>
          <a:p>
            <a:r>
              <a:rPr lang="en-US" sz="2200" b="1" dirty="0">
                <a:solidFill>
                  <a:schemeClr val="accent1">
                    <a:lumMod val="75000"/>
                  </a:schemeClr>
                </a:solidFill>
              </a:rPr>
              <a:t>PROTECTION OF VOJVODINA AGAINST INLAND WATERS </a:t>
            </a:r>
            <a:r>
              <a:rPr lang="en-US" sz="2200" b="1" dirty="0" smtClean="0">
                <a:solidFill>
                  <a:schemeClr val="accent1">
                    <a:lumMod val="75000"/>
                  </a:schemeClr>
                </a:solidFill>
              </a:rPr>
              <a:t>– DRAINAGE</a:t>
            </a:r>
            <a:endParaRPr lang="sr-Latn-RS" sz="2200" b="1" dirty="0" smtClean="0">
              <a:solidFill>
                <a:schemeClr val="accent1">
                  <a:lumMod val="75000"/>
                </a:schemeClr>
              </a:solidFill>
            </a:endParaRPr>
          </a:p>
          <a:p>
            <a:endParaRPr lang="sr-Latn-RS" sz="2200" b="1" dirty="0" smtClean="0">
              <a:solidFill>
                <a:schemeClr val="accent1">
                  <a:lumMod val="75000"/>
                </a:schemeClr>
              </a:solidFill>
            </a:endParaRPr>
          </a:p>
          <a:p>
            <a:r>
              <a:rPr lang="en-US" sz="2200" b="1" dirty="0">
                <a:solidFill>
                  <a:schemeClr val="accent1">
                    <a:lumMod val="75000"/>
                  </a:schemeClr>
                </a:solidFill>
              </a:rPr>
              <a:t>Over 80% of </a:t>
            </a:r>
            <a:r>
              <a:rPr lang="en-US" sz="2200" b="1" dirty="0" err="1">
                <a:solidFill>
                  <a:schemeClr val="accent1">
                    <a:lumMod val="75000"/>
                  </a:schemeClr>
                </a:solidFill>
              </a:rPr>
              <a:t>Vojvodina</a:t>
            </a:r>
            <a:r>
              <a:rPr lang="en-US" sz="2200" b="1" dirty="0">
                <a:solidFill>
                  <a:schemeClr val="accent1">
                    <a:lumMod val="75000"/>
                  </a:schemeClr>
                </a:solidFill>
              </a:rPr>
              <a:t> is threatened by</a:t>
            </a:r>
          </a:p>
          <a:p>
            <a:r>
              <a:rPr lang="en-US" sz="2200" b="1" dirty="0">
                <a:solidFill>
                  <a:schemeClr val="accent1">
                    <a:lumMod val="75000"/>
                  </a:schemeClr>
                </a:solidFill>
              </a:rPr>
              <a:t>inland waters</a:t>
            </a:r>
          </a:p>
          <a:p>
            <a:pPr marL="285750" indent="-285750">
              <a:buFont typeface="Arial" pitchFamily="34" charset="0"/>
              <a:buChar char="•"/>
            </a:pPr>
            <a:r>
              <a:rPr lang="en-US" sz="2200" dirty="0" smtClean="0">
                <a:solidFill>
                  <a:schemeClr val="accent1">
                    <a:lumMod val="75000"/>
                  </a:schemeClr>
                </a:solidFill>
              </a:rPr>
              <a:t>directly </a:t>
            </a:r>
            <a:r>
              <a:rPr lang="en-US" sz="2200" dirty="0">
                <a:solidFill>
                  <a:schemeClr val="accent1">
                    <a:lumMod val="75000"/>
                  </a:schemeClr>
                </a:solidFill>
              </a:rPr>
              <a:t>threatened – 1,630,648 ha</a:t>
            </a:r>
          </a:p>
          <a:p>
            <a:pPr marL="285750" indent="-285750">
              <a:buFont typeface="Arial" pitchFamily="34" charset="0"/>
              <a:buChar char="•"/>
            </a:pPr>
            <a:r>
              <a:rPr lang="en-US" sz="2200" dirty="0" smtClean="0">
                <a:solidFill>
                  <a:schemeClr val="accent1">
                    <a:lumMod val="75000"/>
                  </a:schemeClr>
                </a:solidFill>
              </a:rPr>
              <a:t>partially </a:t>
            </a:r>
            <a:r>
              <a:rPr lang="en-US" sz="2200" dirty="0">
                <a:solidFill>
                  <a:schemeClr val="accent1">
                    <a:lumMod val="75000"/>
                  </a:schemeClr>
                </a:solidFill>
              </a:rPr>
              <a:t>threatened – 209,423 </a:t>
            </a:r>
            <a:r>
              <a:rPr lang="en-US" sz="2200" dirty="0" smtClean="0">
                <a:solidFill>
                  <a:schemeClr val="accent1">
                    <a:lumMod val="75000"/>
                  </a:schemeClr>
                </a:solidFill>
              </a:rPr>
              <a:t>ha</a:t>
            </a:r>
            <a:endParaRPr lang="sr-Latn-RS" sz="2200" dirty="0" smtClean="0">
              <a:solidFill>
                <a:schemeClr val="accent1">
                  <a:lumMod val="75000"/>
                </a:schemeClr>
              </a:solidFill>
            </a:endParaRPr>
          </a:p>
          <a:p>
            <a:endParaRPr lang="sr-Latn-RS" sz="2200" dirty="0" smtClean="0">
              <a:solidFill>
                <a:schemeClr val="accent1">
                  <a:lumMod val="75000"/>
                </a:schemeClr>
              </a:solidFill>
            </a:endParaRPr>
          </a:p>
          <a:p>
            <a:r>
              <a:rPr lang="en-US" sz="2200" b="1" dirty="0">
                <a:solidFill>
                  <a:schemeClr val="accent1">
                    <a:lumMod val="75000"/>
                  </a:schemeClr>
                </a:solidFill>
              </a:rPr>
              <a:t>Drained areas</a:t>
            </a:r>
          </a:p>
          <a:p>
            <a:pPr marL="285750" indent="-285750">
              <a:buFont typeface="Arial" pitchFamily="34" charset="0"/>
              <a:buChar char="•"/>
            </a:pPr>
            <a:r>
              <a:rPr lang="en-US" sz="2200" dirty="0">
                <a:solidFill>
                  <a:schemeClr val="accent1">
                    <a:lumMod val="75000"/>
                  </a:schemeClr>
                </a:solidFill>
              </a:rPr>
              <a:t> </a:t>
            </a:r>
            <a:r>
              <a:rPr lang="en-US" sz="2200" dirty="0" err="1">
                <a:solidFill>
                  <a:schemeClr val="accent1">
                    <a:lumMod val="75000"/>
                  </a:schemeClr>
                </a:solidFill>
              </a:rPr>
              <a:t>Bačka</a:t>
            </a:r>
            <a:r>
              <a:rPr lang="en-US" sz="2200" dirty="0">
                <a:solidFill>
                  <a:schemeClr val="accent1">
                    <a:lumMod val="75000"/>
                  </a:schemeClr>
                </a:solidFill>
              </a:rPr>
              <a:t> and Banat District 1,423,076 ha</a:t>
            </a:r>
          </a:p>
          <a:p>
            <a:pPr marL="285750" indent="-285750">
              <a:buFont typeface="Arial" pitchFamily="34" charset="0"/>
              <a:buChar char="•"/>
            </a:pPr>
            <a:r>
              <a:rPr lang="en-US" sz="2200" dirty="0">
                <a:solidFill>
                  <a:schemeClr val="accent1">
                    <a:lumMod val="75000"/>
                  </a:schemeClr>
                </a:solidFill>
              </a:rPr>
              <a:t> </a:t>
            </a:r>
            <a:r>
              <a:rPr lang="en-US" sz="2200" dirty="0" err="1">
                <a:solidFill>
                  <a:schemeClr val="accent1">
                    <a:lumMod val="75000"/>
                  </a:schemeClr>
                </a:solidFill>
              </a:rPr>
              <a:t>Srem</a:t>
            </a:r>
            <a:r>
              <a:rPr lang="en-US" sz="2200" dirty="0">
                <a:solidFill>
                  <a:schemeClr val="accent1">
                    <a:lumMod val="75000"/>
                  </a:schemeClr>
                </a:solidFill>
              </a:rPr>
              <a:t> District 353,433 </a:t>
            </a:r>
            <a:r>
              <a:rPr lang="en-US" sz="2200" dirty="0" smtClean="0">
                <a:solidFill>
                  <a:schemeClr val="accent1">
                    <a:lumMod val="75000"/>
                  </a:schemeClr>
                </a:solidFill>
              </a:rPr>
              <a:t>ha</a:t>
            </a:r>
            <a:endParaRPr lang="sr-Latn-RS" sz="2200" dirty="0" smtClean="0">
              <a:solidFill>
                <a:schemeClr val="accent1">
                  <a:lumMod val="75000"/>
                </a:schemeClr>
              </a:solidFill>
            </a:endParaRPr>
          </a:p>
          <a:p>
            <a:endParaRPr lang="sr-Latn-RS" sz="2200" dirty="0" smtClean="0">
              <a:solidFill>
                <a:schemeClr val="accent1">
                  <a:lumMod val="75000"/>
                </a:schemeClr>
              </a:solidFill>
            </a:endParaRPr>
          </a:p>
          <a:p>
            <a:r>
              <a:rPr lang="en-US" sz="2200" b="1" dirty="0">
                <a:solidFill>
                  <a:schemeClr val="accent1">
                    <a:lumMod val="75000"/>
                  </a:schemeClr>
                </a:solidFill>
              </a:rPr>
              <a:t>Existing drainage systems:</a:t>
            </a:r>
          </a:p>
          <a:p>
            <a:pPr marL="285750" indent="-285750">
              <a:buFont typeface="Arial" pitchFamily="34" charset="0"/>
              <a:buChar char="•"/>
            </a:pPr>
            <a:r>
              <a:rPr lang="en-US" sz="2200" dirty="0" smtClean="0">
                <a:solidFill>
                  <a:schemeClr val="accent1">
                    <a:lumMod val="75000"/>
                  </a:schemeClr>
                </a:solidFill>
              </a:rPr>
              <a:t>Total </a:t>
            </a:r>
            <a:r>
              <a:rPr lang="en-US" sz="2200" dirty="0">
                <a:solidFill>
                  <a:schemeClr val="accent1">
                    <a:lumMod val="75000"/>
                  </a:schemeClr>
                </a:solidFill>
              </a:rPr>
              <a:t>length of canals - 20,094 </a:t>
            </a:r>
            <a:r>
              <a:rPr lang="en-US" sz="2200" dirty="0" smtClean="0">
                <a:solidFill>
                  <a:schemeClr val="accent1">
                    <a:lumMod val="75000"/>
                  </a:schemeClr>
                </a:solidFill>
              </a:rPr>
              <a:t>km</a:t>
            </a:r>
            <a:endParaRPr lang="sr-Latn-RS" sz="2200" dirty="0" smtClean="0">
              <a:solidFill>
                <a:schemeClr val="accent1">
                  <a:lumMod val="75000"/>
                </a:schemeClr>
              </a:solidFill>
            </a:endParaRPr>
          </a:p>
          <a:p>
            <a:pPr marL="285750" indent="-285750">
              <a:buFont typeface="Arial" pitchFamily="34" charset="0"/>
              <a:buChar char="•"/>
            </a:pPr>
            <a:r>
              <a:rPr lang="en-US" sz="2200" dirty="0" smtClean="0">
                <a:solidFill>
                  <a:schemeClr val="accent1">
                    <a:lumMod val="75000"/>
                  </a:schemeClr>
                </a:solidFill>
              </a:rPr>
              <a:t>Number </a:t>
            </a:r>
            <a:r>
              <a:rPr lang="en-US" sz="2200" dirty="0">
                <a:solidFill>
                  <a:schemeClr val="accent1">
                    <a:lumMod val="75000"/>
                  </a:schemeClr>
                </a:solidFill>
              </a:rPr>
              <a:t>of systems </a:t>
            </a:r>
            <a:r>
              <a:rPr lang="en-US" sz="2200" dirty="0" smtClean="0">
                <a:solidFill>
                  <a:schemeClr val="accent1">
                    <a:lumMod val="75000"/>
                  </a:schemeClr>
                </a:solidFill>
              </a:rPr>
              <a:t>– 303</a:t>
            </a:r>
            <a:endParaRPr lang="sr-Latn-RS" sz="2200" dirty="0" smtClean="0">
              <a:solidFill>
                <a:schemeClr val="accent1">
                  <a:lumMod val="75000"/>
                </a:schemeClr>
              </a:solidFill>
            </a:endParaRPr>
          </a:p>
          <a:p>
            <a:pPr marL="285750" indent="-285750">
              <a:buFont typeface="Arial" pitchFamily="34" charset="0"/>
              <a:buChar char="•"/>
            </a:pPr>
            <a:r>
              <a:rPr lang="en-US" sz="2200" dirty="0" smtClean="0">
                <a:solidFill>
                  <a:schemeClr val="accent1">
                    <a:lumMod val="75000"/>
                  </a:schemeClr>
                </a:solidFill>
              </a:rPr>
              <a:t>Pumping </a:t>
            </a:r>
            <a:r>
              <a:rPr lang="en-US" sz="2200" dirty="0">
                <a:solidFill>
                  <a:schemeClr val="accent1">
                    <a:lumMod val="75000"/>
                  </a:schemeClr>
                </a:solidFill>
              </a:rPr>
              <a:t>stations -159 with capacity of 437 m3/s</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7" y="1299550"/>
            <a:ext cx="2519363" cy="18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87" y="3505200"/>
            <a:ext cx="27336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19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AutoShape 5" descr="Navodnjavanj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612775" y="1143093"/>
            <a:ext cx="3779424" cy="3046988"/>
          </a:xfrm>
          <a:prstGeom prst="rect">
            <a:avLst/>
          </a:prstGeom>
        </p:spPr>
        <p:txBody>
          <a:bodyPr wrap="square">
            <a:spAutoFit/>
          </a:bodyPr>
          <a:lstStyle/>
          <a:p>
            <a:r>
              <a:rPr lang="en-US" sz="2400" b="1" dirty="0">
                <a:solidFill>
                  <a:schemeClr val="accent1">
                    <a:lumMod val="75000"/>
                  </a:schemeClr>
                </a:solidFill>
              </a:rPr>
              <a:t>IRRIGATION IN </a:t>
            </a:r>
            <a:r>
              <a:rPr lang="en-US" sz="2400" b="1" dirty="0" smtClean="0">
                <a:solidFill>
                  <a:schemeClr val="accent1">
                    <a:lumMod val="75000"/>
                  </a:schemeClr>
                </a:solidFill>
              </a:rPr>
              <a:t>VOJVODINA</a:t>
            </a:r>
            <a:endParaRPr lang="sr-Latn-RS" sz="2400" b="1" dirty="0" smtClean="0">
              <a:solidFill>
                <a:schemeClr val="accent1">
                  <a:lumMod val="75000"/>
                </a:schemeClr>
              </a:solidFill>
            </a:endParaRPr>
          </a:p>
          <a:p>
            <a:endParaRPr lang="sr-Latn-RS" sz="2400" b="1" dirty="0" smtClean="0">
              <a:solidFill>
                <a:schemeClr val="accent1">
                  <a:lumMod val="75000"/>
                </a:schemeClr>
              </a:solidFill>
            </a:endParaRPr>
          </a:p>
          <a:p>
            <a:r>
              <a:rPr lang="en-US" sz="2400" b="1" dirty="0" smtClean="0">
                <a:solidFill>
                  <a:schemeClr val="accent1">
                    <a:lumMod val="75000"/>
                  </a:schemeClr>
                </a:solidFill>
              </a:rPr>
              <a:t>Area </a:t>
            </a:r>
            <a:r>
              <a:rPr lang="en-US" sz="2400" b="1" dirty="0">
                <a:solidFill>
                  <a:schemeClr val="accent1">
                    <a:lumMod val="75000"/>
                  </a:schemeClr>
                </a:solidFill>
              </a:rPr>
              <a:t>available for irrigation</a:t>
            </a:r>
          </a:p>
          <a:p>
            <a:r>
              <a:rPr lang="en-US" sz="2400" b="1" dirty="0">
                <a:solidFill>
                  <a:schemeClr val="accent1">
                    <a:lumMod val="75000"/>
                  </a:schemeClr>
                </a:solidFill>
              </a:rPr>
              <a:t>in </a:t>
            </a:r>
            <a:r>
              <a:rPr lang="en-US" sz="2400" b="1" dirty="0" err="1">
                <a:solidFill>
                  <a:schemeClr val="accent1">
                    <a:lumMod val="75000"/>
                  </a:schemeClr>
                </a:solidFill>
              </a:rPr>
              <a:t>Vojvodina</a:t>
            </a:r>
            <a:r>
              <a:rPr lang="en-US" sz="2400" b="1" dirty="0" smtClean="0">
                <a:solidFill>
                  <a:schemeClr val="accent1">
                    <a:lumMod val="75000"/>
                  </a:schemeClr>
                </a:solidFill>
              </a:rPr>
              <a:t>:</a:t>
            </a:r>
            <a:endParaRPr lang="sr-Latn-RS" sz="2400" b="1" dirty="0" smtClean="0">
              <a:solidFill>
                <a:schemeClr val="accent1">
                  <a:lumMod val="75000"/>
                </a:schemeClr>
              </a:solidFill>
            </a:endParaRPr>
          </a:p>
          <a:p>
            <a:endParaRPr lang="en-US" sz="2400" b="1" dirty="0">
              <a:solidFill>
                <a:schemeClr val="accent1">
                  <a:lumMod val="75000"/>
                </a:schemeClr>
              </a:solidFill>
            </a:endParaRPr>
          </a:p>
          <a:p>
            <a:pPr marL="285750" indent="-285750">
              <a:buFont typeface="Wingdings" pitchFamily="2" charset="2"/>
              <a:buChar char="Ø"/>
            </a:pPr>
            <a:r>
              <a:rPr lang="en-US" sz="2400" b="1" dirty="0" smtClean="0">
                <a:solidFill>
                  <a:schemeClr val="accent1">
                    <a:lumMod val="75000"/>
                  </a:schemeClr>
                </a:solidFill>
              </a:rPr>
              <a:t>in </a:t>
            </a:r>
            <a:r>
              <a:rPr lang="en-US" sz="2400" b="1" dirty="0" err="1">
                <a:solidFill>
                  <a:schemeClr val="accent1">
                    <a:lumMod val="75000"/>
                  </a:schemeClr>
                </a:solidFill>
              </a:rPr>
              <a:t>Bačka</a:t>
            </a:r>
            <a:r>
              <a:rPr lang="en-US" sz="2400" b="1" dirty="0">
                <a:solidFill>
                  <a:schemeClr val="accent1">
                    <a:lumMod val="75000"/>
                  </a:schemeClr>
                </a:solidFill>
              </a:rPr>
              <a:t> 350,000 ha</a:t>
            </a:r>
          </a:p>
          <a:p>
            <a:pPr marL="285750" indent="-285750">
              <a:buFont typeface="Wingdings" pitchFamily="2" charset="2"/>
              <a:buChar char="Ø"/>
            </a:pPr>
            <a:r>
              <a:rPr lang="en-US" sz="2400" b="1" dirty="0" smtClean="0">
                <a:solidFill>
                  <a:schemeClr val="accent1">
                    <a:lumMod val="75000"/>
                  </a:schemeClr>
                </a:solidFill>
              </a:rPr>
              <a:t>in </a:t>
            </a:r>
            <a:r>
              <a:rPr lang="en-US" sz="2400" b="1" dirty="0">
                <a:solidFill>
                  <a:schemeClr val="accent1">
                    <a:lumMod val="75000"/>
                  </a:schemeClr>
                </a:solidFill>
              </a:rPr>
              <a:t>Banat 402,000 ha</a:t>
            </a:r>
          </a:p>
          <a:p>
            <a:pPr marL="285750" indent="-285750">
              <a:buFont typeface="Wingdings" pitchFamily="2" charset="2"/>
              <a:buChar char="Ø"/>
            </a:pPr>
            <a:r>
              <a:rPr lang="en-US" sz="2400" b="1" dirty="0" smtClean="0">
                <a:solidFill>
                  <a:schemeClr val="accent1">
                    <a:lumMod val="75000"/>
                  </a:schemeClr>
                </a:solidFill>
              </a:rPr>
              <a:t>in </a:t>
            </a:r>
            <a:r>
              <a:rPr lang="en-US" sz="2400" b="1" dirty="0" err="1">
                <a:solidFill>
                  <a:schemeClr val="accent1">
                    <a:lumMod val="75000"/>
                  </a:schemeClr>
                </a:solidFill>
              </a:rPr>
              <a:t>Srem</a:t>
            </a:r>
            <a:r>
              <a:rPr lang="en-US" sz="2400" b="1" dirty="0">
                <a:solidFill>
                  <a:schemeClr val="accent1">
                    <a:lumMod val="75000"/>
                  </a:schemeClr>
                </a:solidFill>
              </a:rPr>
              <a:t> 184,000 ha</a:t>
            </a:r>
            <a:endParaRPr lang="en-US" sz="2400" dirty="0">
              <a:solidFill>
                <a:schemeClr val="accent1">
                  <a:lumMod val="75000"/>
                </a:schemeClr>
              </a:solidFill>
            </a:endParaRPr>
          </a:p>
        </p:txBody>
      </p:sp>
      <p:sp>
        <p:nvSpPr>
          <p:cNvPr id="9" name="AutoShape 7" descr="Navodnjavanj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199" y="3113062"/>
            <a:ext cx="4743450" cy="316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384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103" y="685800"/>
            <a:ext cx="8839200" cy="990600"/>
          </a:xfrm>
        </p:spPr>
        <p:txBody>
          <a:bodyPr>
            <a:normAutofit fontScale="90000"/>
          </a:bodyPr>
          <a:lstStyle/>
          <a:p>
            <a:r>
              <a:rPr lang="en-US" sz="3100" b="1" dirty="0" smtClean="0">
                <a:solidFill>
                  <a:schemeClr val="accent1">
                    <a:lumMod val="75000"/>
                  </a:schemeClr>
                </a:solidFill>
              </a:rPr>
              <a:t>THE </a:t>
            </a:r>
            <a:r>
              <a:rPr lang="en-US" sz="3100" b="1" dirty="0">
                <a:solidFill>
                  <a:schemeClr val="accent1">
                    <a:lumMod val="75000"/>
                  </a:schemeClr>
                </a:solidFill>
              </a:rPr>
              <a:t>DANUBE-TISZA-DANUBE HYDRO </a:t>
            </a:r>
            <a:r>
              <a:rPr lang="en-US" sz="3100" b="1" dirty="0" smtClean="0">
                <a:solidFill>
                  <a:schemeClr val="accent1">
                    <a:lumMod val="75000"/>
                  </a:schemeClr>
                </a:solidFill>
              </a:rPr>
              <a:t>SYSTEM</a:t>
            </a:r>
            <a:r>
              <a:rPr lang="sr-Latn-RS" b="1" dirty="0"/>
              <a:t/>
            </a:r>
            <a:br>
              <a:rPr lang="sr-Latn-RS" b="1" dirty="0"/>
            </a:br>
            <a:endParaRPr lang="en-US" sz="31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31760" y="2292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962400"/>
            <a:ext cx="3352800" cy="227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6853" y="3962399"/>
            <a:ext cx="3200400" cy="231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0305" y="1371600"/>
            <a:ext cx="4572000" cy="2677656"/>
          </a:xfrm>
          <a:prstGeom prst="rect">
            <a:avLst/>
          </a:prstGeom>
        </p:spPr>
        <p:txBody>
          <a:bodyPr>
            <a:spAutoFit/>
          </a:bodyPr>
          <a:lstStyle/>
          <a:p>
            <a:pPr marL="457200" indent="-457200">
              <a:buFont typeface="Wingdings" pitchFamily="2" charset="2"/>
              <a:buChar char="Ø"/>
            </a:pPr>
            <a:r>
              <a:rPr lang="en-US" sz="2800" dirty="0">
                <a:solidFill>
                  <a:schemeClr val="accent1">
                    <a:lumMod val="75000"/>
                  </a:schemeClr>
                </a:solidFill>
              </a:rPr>
              <a:t>total</a:t>
            </a:r>
            <a:r>
              <a:rPr lang="en-US" sz="2800" b="1" dirty="0">
                <a:solidFill>
                  <a:schemeClr val="accent1">
                    <a:lumMod val="75000"/>
                  </a:schemeClr>
                </a:solidFill>
              </a:rPr>
              <a:t> </a:t>
            </a:r>
            <a:r>
              <a:rPr lang="en-US" sz="2800" dirty="0">
                <a:solidFill>
                  <a:schemeClr val="accent1">
                    <a:lumMod val="75000"/>
                  </a:schemeClr>
                </a:solidFill>
              </a:rPr>
              <a:t>length 960 km</a:t>
            </a:r>
            <a:br>
              <a:rPr lang="en-US" sz="2800" dirty="0">
                <a:solidFill>
                  <a:schemeClr val="accent1">
                    <a:lumMod val="75000"/>
                  </a:schemeClr>
                </a:solidFill>
              </a:rPr>
            </a:br>
            <a:r>
              <a:rPr lang="en-US" sz="2800" dirty="0" smtClean="0">
                <a:solidFill>
                  <a:schemeClr val="accent1">
                    <a:lumMod val="75000"/>
                  </a:schemeClr>
                </a:solidFill>
              </a:rPr>
              <a:t>of </a:t>
            </a:r>
            <a:r>
              <a:rPr lang="en-US" sz="2800" dirty="0">
                <a:solidFill>
                  <a:schemeClr val="accent1">
                    <a:lumMod val="75000"/>
                  </a:schemeClr>
                </a:solidFill>
              </a:rPr>
              <a:t>which 600 km </a:t>
            </a:r>
            <a:r>
              <a:rPr lang="en-US" sz="2800" dirty="0" smtClean="0">
                <a:solidFill>
                  <a:schemeClr val="accent1">
                    <a:lumMod val="75000"/>
                  </a:schemeClr>
                </a:solidFill>
              </a:rPr>
              <a:t>navigable</a:t>
            </a:r>
            <a:endParaRPr lang="sr-Latn-RS" sz="2800" dirty="0" smtClean="0">
              <a:solidFill>
                <a:schemeClr val="accent1">
                  <a:lumMod val="75000"/>
                </a:schemeClr>
              </a:solidFill>
            </a:endParaRPr>
          </a:p>
          <a:p>
            <a:pPr marL="457200" indent="-457200">
              <a:buFont typeface="Wingdings" pitchFamily="2" charset="2"/>
              <a:buChar char="Ø"/>
            </a:pPr>
            <a:r>
              <a:rPr lang="en-US" sz="2800" dirty="0" smtClean="0">
                <a:solidFill>
                  <a:schemeClr val="accent1">
                    <a:lumMod val="75000"/>
                  </a:schemeClr>
                </a:solidFill>
              </a:rPr>
              <a:t>25 sluices</a:t>
            </a:r>
            <a:endParaRPr lang="sr-Latn-RS" sz="2800" dirty="0" smtClean="0">
              <a:solidFill>
                <a:schemeClr val="accent1">
                  <a:lumMod val="75000"/>
                </a:schemeClr>
              </a:solidFill>
            </a:endParaRPr>
          </a:p>
          <a:p>
            <a:pPr marL="457200" indent="-457200">
              <a:buFont typeface="Wingdings" pitchFamily="2" charset="2"/>
              <a:buChar char="Ø"/>
            </a:pPr>
            <a:r>
              <a:rPr lang="en-US" sz="2800" dirty="0" smtClean="0">
                <a:solidFill>
                  <a:schemeClr val="accent1">
                    <a:lumMod val="75000"/>
                  </a:schemeClr>
                </a:solidFill>
              </a:rPr>
              <a:t>17 </a:t>
            </a:r>
            <a:r>
              <a:rPr lang="en-US" sz="2800" dirty="0">
                <a:solidFill>
                  <a:schemeClr val="accent1">
                    <a:lumMod val="75000"/>
                  </a:schemeClr>
                </a:solidFill>
              </a:rPr>
              <a:t>ship </a:t>
            </a:r>
            <a:r>
              <a:rPr lang="en-US" sz="2800" dirty="0" smtClean="0">
                <a:solidFill>
                  <a:schemeClr val="accent1">
                    <a:lumMod val="75000"/>
                  </a:schemeClr>
                </a:solidFill>
              </a:rPr>
              <a:t>locks</a:t>
            </a:r>
            <a:endParaRPr lang="sr-Latn-RS" sz="2800" dirty="0" smtClean="0">
              <a:solidFill>
                <a:schemeClr val="accent1">
                  <a:lumMod val="75000"/>
                </a:schemeClr>
              </a:solidFill>
            </a:endParaRPr>
          </a:p>
          <a:p>
            <a:pPr marL="457200" indent="-457200">
              <a:buFont typeface="Wingdings" pitchFamily="2" charset="2"/>
              <a:buChar char="Ø"/>
            </a:pPr>
            <a:r>
              <a:rPr lang="en-US" sz="2800" dirty="0" smtClean="0">
                <a:solidFill>
                  <a:schemeClr val="accent1">
                    <a:lumMod val="75000"/>
                  </a:schemeClr>
                </a:solidFill>
              </a:rPr>
              <a:t>5 </a:t>
            </a:r>
            <a:r>
              <a:rPr lang="en-US" sz="2800" dirty="0">
                <a:solidFill>
                  <a:schemeClr val="accent1">
                    <a:lumMod val="75000"/>
                  </a:schemeClr>
                </a:solidFill>
              </a:rPr>
              <a:t>pumping </a:t>
            </a:r>
            <a:r>
              <a:rPr lang="en-US" sz="2800" dirty="0" smtClean="0">
                <a:solidFill>
                  <a:schemeClr val="accent1">
                    <a:lumMod val="75000"/>
                  </a:schemeClr>
                </a:solidFill>
              </a:rPr>
              <a:t>stations</a:t>
            </a:r>
            <a:endParaRPr lang="sr-Latn-RS" sz="2800" dirty="0" smtClean="0">
              <a:solidFill>
                <a:schemeClr val="accent1">
                  <a:lumMod val="75000"/>
                </a:schemeClr>
              </a:solidFill>
            </a:endParaRPr>
          </a:p>
          <a:p>
            <a:pPr marL="457200" indent="-457200">
              <a:buFont typeface="Wingdings" pitchFamily="2" charset="2"/>
              <a:buChar char="Ø"/>
            </a:pPr>
            <a:r>
              <a:rPr lang="en-US" sz="2800" dirty="0" smtClean="0">
                <a:solidFill>
                  <a:schemeClr val="accent1">
                    <a:lumMod val="75000"/>
                  </a:schemeClr>
                </a:solidFill>
              </a:rPr>
              <a:t>84 </a:t>
            </a:r>
            <a:r>
              <a:rPr lang="en-US" sz="2800" dirty="0">
                <a:solidFill>
                  <a:schemeClr val="accent1">
                    <a:lumMod val="75000"/>
                  </a:schemeClr>
                </a:solidFill>
              </a:rPr>
              <a:t>bridges</a:t>
            </a:r>
          </a:p>
        </p:txBody>
      </p:sp>
    </p:spTree>
    <p:extLst>
      <p:ext uri="{BB962C8B-B14F-4D97-AF65-F5344CB8AC3E}">
        <p14:creationId xmlns:p14="http://schemas.microsoft.com/office/powerpoint/2010/main" val="1705370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Title 2"/>
          <p:cNvSpPr>
            <a:spLocks noGrp="1"/>
          </p:cNvSpPr>
          <p:nvPr>
            <p:ph type="title"/>
          </p:nvPr>
        </p:nvSpPr>
        <p:spPr>
          <a:xfrm>
            <a:off x="457200" y="143569"/>
            <a:ext cx="8229600" cy="923231"/>
          </a:xfrm>
        </p:spPr>
        <p:txBody>
          <a:bodyPr>
            <a:normAutofit/>
          </a:bodyPr>
          <a:lstStyle/>
          <a:p>
            <a:r>
              <a:rPr lang="sr-Latn-RS" sz="3200" b="1" dirty="0" smtClean="0">
                <a:solidFill>
                  <a:schemeClr val="accent1">
                    <a:lumMod val="75000"/>
                  </a:schemeClr>
                </a:solidFill>
              </a:rPr>
              <a:t>WATER PROTECTION</a:t>
            </a:r>
            <a:endParaRPr lang="en-US" sz="3200" b="1" dirty="0">
              <a:solidFill>
                <a:schemeClr val="accent1">
                  <a:lumMod val="75000"/>
                </a:schemeClr>
              </a:solidFill>
            </a:endParaRPr>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78300" y="3452813"/>
            <a:ext cx="4290060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67" y="1143000"/>
            <a:ext cx="5786717" cy="4924425"/>
          </a:xfrm>
          <a:prstGeom prst="rect">
            <a:avLst/>
          </a:prstGeom>
        </p:spPr>
        <p:txBody>
          <a:bodyPr wrap="square">
            <a:spAutoFit/>
          </a:bodyPr>
          <a:lstStyle/>
          <a:p>
            <a:r>
              <a:rPr lang="en-US" sz="2400" dirty="0">
                <a:solidFill>
                  <a:schemeClr val="accent1">
                    <a:lumMod val="75000"/>
                  </a:schemeClr>
                </a:solidFill>
              </a:rPr>
              <a:t>There are 497 registered</a:t>
            </a:r>
          </a:p>
          <a:p>
            <a:r>
              <a:rPr lang="en-US" sz="2400" dirty="0">
                <a:solidFill>
                  <a:schemeClr val="accent1">
                    <a:lumMod val="75000"/>
                  </a:schemeClr>
                </a:solidFill>
              </a:rPr>
              <a:t>water polluters on the territory of </a:t>
            </a:r>
            <a:r>
              <a:rPr lang="en-US" sz="2400" dirty="0" err="1">
                <a:solidFill>
                  <a:schemeClr val="accent1">
                    <a:lumMod val="75000"/>
                  </a:schemeClr>
                </a:solidFill>
              </a:rPr>
              <a:t>Vojvodina</a:t>
            </a:r>
            <a:r>
              <a:rPr lang="en-US" sz="2400" dirty="0">
                <a:solidFill>
                  <a:schemeClr val="accent1">
                    <a:lumMod val="75000"/>
                  </a:schemeClr>
                </a:solidFill>
              </a:rPr>
              <a:t>. </a:t>
            </a:r>
            <a:r>
              <a:rPr lang="en-US" sz="2400" dirty="0" smtClean="0">
                <a:solidFill>
                  <a:schemeClr val="accent1">
                    <a:lumMod val="75000"/>
                  </a:schemeClr>
                </a:solidFill>
              </a:rPr>
              <a:t>Wastewater </a:t>
            </a:r>
            <a:r>
              <a:rPr lang="en-US" sz="2400" dirty="0">
                <a:solidFill>
                  <a:schemeClr val="accent1">
                    <a:lumMod val="75000"/>
                  </a:schemeClr>
                </a:solidFill>
              </a:rPr>
              <a:t>is treated by 71 of </a:t>
            </a:r>
            <a:r>
              <a:rPr lang="en-US" sz="2400" dirty="0" smtClean="0">
                <a:solidFill>
                  <a:schemeClr val="accent1">
                    <a:lumMod val="75000"/>
                  </a:schemeClr>
                </a:solidFill>
              </a:rPr>
              <a:t>them</a:t>
            </a:r>
            <a:endParaRPr lang="sr-Latn-RS" sz="2400" dirty="0" smtClean="0">
              <a:solidFill>
                <a:schemeClr val="accent1">
                  <a:lumMod val="75000"/>
                </a:schemeClr>
              </a:solidFill>
            </a:endParaRPr>
          </a:p>
          <a:p>
            <a:endParaRPr lang="sr-Latn-RS" sz="2200" dirty="0" smtClean="0">
              <a:solidFill>
                <a:schemeClr val="accent1">
                  <a:lumMod val="75000"/>
                </a:schemeClr>
              </a:solidFill>
            </a:endParaRPr>
          </a:p>
          <a:p>
            <a:r>
              <a:rPr lang="en-US" sz="2200" dirty="0" smtClean="0">
                <a:solidFill>
                  <a:schemeClr val="accent1">
                    <a:lumMod val="75000"/>
                  </a:schemeClr>
                </a:solidFill>
              </a:rPr>
              <a:t>210 </a:t>
            </a:r>
            <a:r>
              <a:rPr lang="en-US" sz="2200" dirty="0">
                <a:solidFill>
                  <a:schemeClr val="accent1">
                    <a:lumMod val="75000"/>
                  </a:schemeClr>
                </a:solidFill>
              </a:rPr>
              <a:t>polluters in the DTD hydro</a:t>
            </a:r>
          </a:p>
          <a:p>
            <a:r>
              <a:rPr lang="en-US" sz="2200" dirty="0">
                <a:solidFill>
                  <a:schemeClr val="accent1">
                    <a:lumMod val="75000"/>
                  </a:schemeClr>
                </a:solidFill>
              </a:rPr>
              <a:t>system which annually discharge about</a:t>
            </a:r>
          </a:p>
          <a:p>
            <a:r>
              <a:rPr lang="en-US" sz="2200" dirty="0">
                <a:solidFill>
                  <a:schemeClr val="accent1">
                    <a:lumMod val="75000"/>
                  </a:schemeClr>
                </a:solidFill>
              </a:rPr>
              <a:t>26,500,000 m3 of wastewater</a:t>
            </a:r>
          </a:p>
          <a:p>
            <a:r>
              <a:rPr lang="en-US" sz="2200" dirty="0" smtClean="0">
                <a:solidFill>
                  <a:schemeClr val="accent1">
                    <a:lumMod val="75000"/>
                  </a:schemeClr>
                </a:solidFill>
              </a:rPr>
              <a:t>(approximately </a:t>
            </a:r>
            <a:r>
              <a:rPr lang="en-US" sz="2200" dirty="0">
                <a:solidFill>
                  <a:schemeClr val="accent1">
                    <a:lumMod val="75000"/>
                  </a:schemeClr>
                </a:solidFill>
              </a:rPr>
              <a:t>10.5 million m3 is </a:t>
            </a:r>
            <a:r>
              <a:rPr lang="en-US" sz="2200" dirty="0" smtClean="0">
                <a:solidFill>
                  <a:schemeClr val="accent1">
                    <a:lumMod val="75000"/>
                  </a:schemeClr>
                </a:solidFill>
              </a:rPr>
              <a:t>treated</a:t>
            </a:r>
            <a:r>
              <a:rPr lang="sr-Latn-RS" sz="2200" dirty="0" smtClean="0">
                <a:solidFill>
                  <a:schemeClr val="accent1">
                    <a:lumMod val="75000"/>
                  </a:schemeClr>
                </a:solidFill>
              </a:rPr>
              <a:t> </a:t>
            </a:r>
            <a:r>
              <a:rPr lang="en-US" sz="2200" dirty="0" smtClean="0">
                <a:solidFill>
                  <a:schemeClr val="accent1">
                    <a:lumMod val="75000"/>
                  </a:schemeClr>
                </a:solidFill>
              </a:rPr>
              <a:t>water</a:t>
            </a:r>
            <a:r>
              <a:rPr lang="en-US" sz="2200" dirty="0" smtClean="0">
                <a:solidFill>
                  <a:schemeClr val="accent1">
                    <a:lumMod val="75000"/>
                  </a:schemeClr>
                </a:solidFill>
              </a:rPr>
              <a:t>)</a:t>
            </a:r>
            <a:endParaRPr lang="sr-Latn-RS" sz="2200" dirty="0" smtClean="0">
              <a:solidFill>
                <a:schemeClr val="accent1">
                  <a:lumMod val="75000"/>
                </a:schemeClr>
              </a:solidFill>
            </a:endParaRPr>
          </a:p>
          <a:p>
            <a:endParaRPr lang="sr-Latn-RS" sz="2200" dirty="0">
              <a:solidFill>
                <a:schemeClr val="accent1">
                  <a:lumMod val="75000"/>
                </a:schemeClr>
              </a:solidFill>
            </a:endParaRPr>
          </a:p>
          <a:p>
            <a:r>
              <a:rPr lang="en-US" sz="2200" dirty="0" smtClean="0">
                <a:solidFill>
                  <a:schemeClr val="accent1">
                    <a:lumMod val="75000"/>
                  </a:schemeClr>
                </a:solidFill>
              </a:rPr>
              <a:t>According </a:t>
            </a:r>
            <a:r>
              <a:rPr lang="en-US" sz="2200" dirty="0">
                <a:solidFill>
                  <a:schemeClr val="accent1">
                    <a:lumMod val="75000"/>
                  </a:schemeClr>
                </a:solidFill>
              </a:rPr>
              <a:t>to our data, in the</a:t>
            </a:r>
          </a:p>
          <a:p>
            <a:r>
              <a:rPr lang="en-US" sz="2200" dirty="0">
                <a:solidFill>
                  <a:schemeClr val="accent1">
                    <a:lumMod val="75000"/>
                  </a:schemeClr>
                </a:solidFill>
              </a:rPr>
              <a:t>Danube, Sava and Tisza </a:t>
            </a:r>
            <a:r>
              <a:rPr lang="en-US" sz="2200" dirty="0" smtClean="0">
                <a:solidFill>
                  <a:schemeClr val="accent1">
                    <a:lumMod val="75000"/>
                  </a:schemeClr>
                </a:solidFill>
              </a:rPr>
              <a:t>River</a:t>
            </a:r>
            <a:endParaRPr lang="en-US" sz="2200" dirty="0">
              <a:solidFill>
                <a:schemeClr val="accent1">
                  <a:lumMod val="75000"/>
                </a:schemeClr>
              </a:solidFill>
            </a:endParaRPr>
          </a:p>
          <a:p>
            <a:r>
              <a:rPr lang="en-US" sz="2200" dirty="0">
                <a:solidFill>
                  <a:schemeClr val="accent1">
                    <a:lumMod val="75000"/>
                  </a:schemeClr>
                </a:solidFill>
              </a:rPr>
              <a:t>flows about </a:t>
            </a:r>
            <a:r>
              <a:rPr lang="en-US" sz="2200" b="1" dirty="0">
                <a:solidFill>
                  <a:schemeClr val="accent1">
                    <a:lumMod val="75000"/>
                  </a:schemeClr>
                </a:solidFill>
              </a:rPr>
              <a:t>61,417,430 m3 </a:t>
            </a:r>
            <a:r>
              <a:rPr lang="en-US" sz="2200" dirty="0">
                <a:solidFill>
                  <a:schemeClr val="accent1">
                    <a:lumMod val="75000"/>
                  </a:schemeClr>
                </a:solidFill>
              </a:rPr>
              <a:t>waste</a:t>
            </a:r>
          </a:p>
          <a:p>
            <a:r>
              <a:rPr lang="en-US" sz="2200" dirty="0">
                <a:solidFill>
                  <a:schemeClr val="accent1">
                    <a:lumMod val="75000"/>
                  </a:schemeClr>
                </a:solidFill>
              </a:rPr>
              <a:t>water per year, of which about</a:t>
            </a:r>
          </a:p>
          <a:p>
            <a:r>
              <a:rPr lang="en-US" sz="2200" b="1" dirty="0">
                <a:solidFill>
                  <a:schemeClr val="accent1">
                    <a:lumMod val="75000"/>
                  </a:schemeClr>
                </a:solidFill>
              </a:rPr>
              <a:t>2,000,000 m3 </a:t>
            </a:r>
            <a:r>
              <a:rPr lang="en-US" sz="2200" dirty="0">
                <a:solidFill>
                  <a:schemeClr val="accent1">
                    <a:lumMod val="75000"/>
                  </a:schemeClr>
                </a:solidFill>
              </a:rPr>
              <a:t>is </a:t>
            </a:r>
            <a:r>
              <a:rPr lang="sr-Latn-RS" sz="2200" dirty="0" smtClean="0">
                <a:solidFill>
                  <a:schemeClr val="accent1">
                    <a:lumMod val="75000"/>
                  </a:schemeClr>
                </a:solidFill>
              </a:rPr>
              <a:t>treated </a:t>
            </a:r>
            <a:r>
              <a:rPr lang="en-US" sz="2200" dirty="0" smtClean="0">
                <a:solidFill>
                  <a:schemeClr val="accent1">
                    <a:lumMod val="75000"/>
                  </a:schemeClr>
                </a:solidFill>
              </a:rPr>
              <a:t>waste</a:t>
            </a:r>
            <a:r>
              <a:rPr lang="sr-Latn-RS" sz="2200" dirty="0" smtClean="0">
                <a:solidFill>
                  <a:schemeClr val="accent1">
                    <a:lumMod val="75000"/>
                  </a:schemeClr>
                </a:solidFill>
              </a:rPr>
              <a:t> water</a:t>
            </a:r>
            <a:endParaRPr lang="en-US" sz="2200" dirty="0">
              <a:solidFill>
                <a:schemeClr val="accent1">
                  <a:lumMod val="75000"/>
                </a:schemeClr>
              </a:solidFill>
            </a:endParaRPr>
          </a:p>
        </p:txBody>
      </p:sp>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2438400"/>
            <a:ext cx="336532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324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949709"/>
            <a:ext cx="4109654" cy="4460491"/>
          </a:xfrm>
        </p:spPr>
        <p:txBody>
          <a:bodyPr>
            <a:normAutofit/>
          </a:bodyPr>
          <a:lstStyle/>
          <a:p>
            <a:pPr marL="838200" indent="-838200">
              <a:defRPr/>
            </a:pPr>
            <a:r>
              <a:rPr lang="en-US" b="1" dirty="0">
                <a:solidFill>
                  <a:schemeClr val="accent1">
                    <a:lumMod val="75000"/>
                  </a:schemeClr>
                </a:solidFill>
                <a:effectLst>
                  <a:outerShdw blurRad="38100" dist="38100" dir="2700000" algn="tl">
                    <a:srgbClr val="000000"/>
                  </a:outerShdw>
                </a:effectLst>
                <a:latin typeface="Arial" pitchFamily="34" charset="0"/>
              </a:rPr>
              <a:t/>
            </a:r>
            <a:br>
              <a:rPr lang="en-US" b="1" dirty="0">
                <a:solidFill>
                  <a:schemeClr val="accent1">
                    <a:lumMod val="75000"/>
                  </a:schemeClr>
                </a:solidFill>
                <a:effectLst>
                  <a:outerShdw blurRad="38100" dist="38100" dir="2700000" algn="tl">
                    <a:srgbClr val="000000"/>
                  </a:outerShdw>
                </a:effectLst>
                <a:latin typeface="Arial" pitchFamily="34" charset="0"/>
              </a:rPr>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2" y="949708"/>
            <a:ext cx="9139518" cy="532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049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1163</Words>
  <Application>Microsoft Office PowerPoint</Application>
  <PresentationFormat>On-screen Show (4:3)</PresentationFormat>
  <Paragraphs>213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 </vt:lpstr>
      <vt:lpstr>PUBLIC WATER MANAGEMENT COMPANY VODE VOJVODINE</vt:lpstr>
      <vt:lpstr>PowerPoint Presentation</vt:lpstr>
      <vt:lpstr>PowerPoint Presentation</vt:lpstr>
      <vt:lpstr>PowerPoint Presentation</vt:lpstr>
      <vt:lpstr>THE DANUBE-TISZA-DANUBE HYDRO SYSTEM </vt:lpstr>
      <vt:lpstr>WATER PROTECTION</vt:lpstr>
      <vt:lpstr> </vt:lpstr>
      <vt:lpstr>Other ministries responsible for certain aspects of water management are:   - Ministry of environmental protection - Ministry of Health - Ministry of Construction, Transport and Infrastructure  - Ministry of Public Administration and Local Self-Government - etc.</vt:lpstr>
      <vt:lpstr>PowerPoint Presentation</vt:lpstr>
      <vt:lpstr>EVALUATION OF THE CURRENT SITUATION</vt:lpstr>
      <vt:lpstr>Disadvantages:</vt:lpstr>
      <vt:lpstr>    THE CONCEPT OF INTEGRAL WATER MANAGEMENT  Achieving integral water management, that is, a coordinated water regime throughout the Republic of Serbia and ensuring that such water management includes fair implementation of financial and social aspects including the awareness regarding the environmental protection and ecosystem improvement while adhering to international agreements represents a long-term strategic goal which requires the following: - significant amount of time (over two decades, with an adequate approach) - substantial investments (approximately EUR 1 billion annually). - increased human resource capacity (operational and professional) </vt:lpstr>
      <vt:lpstr>PowerPoint Presentation</vt:lpstr>
      <vt:lpstr> Provision of sufficient quantities of water for irrigation of 250,000 to 350,000 ha of agricultural land from I and II part of the development group by the end of the planning period (revitalization of existing systems to about 100,000 ha and construction of new on the surface of 150,000 to 250,000 ha);   The rational use of water, the application of adequate consumption norms for individual seed cultures and the education of farmers on modern irrigation techniques, the possibilities of drought protection, the way of association and placement of products.   </vt:lpstr>
      <vt:lpstr>- in accordance with environmental conditions i.e. with minimum of hydromorfological alterations  - the exploitation of the river deposits is primarily directed to the preservation and / or improvement of the water regime, and conditioned by the smallest disturbance of the aquatic and coastal ecosystems</vt:lpstr>
      <vt:lpstr>GOALS, FLOOD PROTECTION  - reducing damage and flood risk - upgrading, reconstruction and regular maintenance of protective water facilities  - active protection measures - adequate use of aquatic land and potentially flooded zones; - the most vulnerable facilities, plants and installations, which are of particular importance for the security of the population must be set up from the risk area</vt:lpstr>
      <vt:lpstr>GOALS, WATER PROTECTION  OUR GOAL Increasing the number and efficiency of waste water treatment plants  OUR MISSION To protect and preserve surface water resources, to protect against polluters and provide a safe and reliable water use for population,agriculture and economy as well as recreational use of rivers and canals.</vt:lpstr>
      <vt:lpstr>PowerPoint Presentation</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pc</cp:lastModifiedBy>
  <cp:revision>70</cp:revision>
  <dcterms:created xsi:type="dcterms:W3CDTF">2006-08-16T00:00:00Z</dcterms:created>
  <dcterms:modified xsi:type="dcterms:W3CDTF">2019-05-04T06:56:58Z</dcterms:modified>
</cp:coreProperties>
</file>